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93" r:id="rId1"/>
  </p:sldMasterIdLst>
  <p:notesMasterIdLst>
    <p:notesMasterId r:id="rId67"/>
  </p:notesMasterIdLst>
  <p:handoutMasterIdLst>
    <p:handoutMasterId r:id="rId68"/>
  </p:handoutMasterIdLst>
  <p:sldIdLst>
    <p:sldId id="256" r:id="rId2"/>
    <p:sldId id="257" r:id="rId3"/>
    <p:sldId id="260" r:id="rId4"/>
    <p:sldId id="261" r:id="rId5"/>
    <p:sldId id="262" r:id="rId6"/>
    <p:sldId id="263" r:id="rId7"/>
    <p:sldId id="264" r:id="rId8"/>
    <p:sldId id="265" r:id="rId9"/>
    <p:sldId id="266" r:id="rId10"/>
    <p:sldId id="267" r:id="rId11"/>
    <p:sldId id="268" r:id="rId12"/>
    <p:sldId id="269" r:id="rId13"/>
    <p:sldId id="270" r:id="rId14"/>
    <p:sldId id="271" r:id="rId15"/>
    <p:sldId id="326" r:id="rId16"/>
    <p:sldId id="273" r:id="rId17"/>
    <p:sldId id="310" r:id="rId18"/>
    <p:sldId id="313" r:id="rId19"/>
    <p:sldId id="314" r:id="rId20"/>
    <p:sldId id="315" r:id="rId21"/>
    <p:sldId id="316" r:id="rId22"/>
    <p:sldId id="327" r:id="rId23"/>
    <p:sldId id="274" r:id="rId24"/>
    <p:sldId id="275" r:id="rId25"/>
    <p:sldId id="276" r:id="rId26"/>
    <p:sldId id="277" r:id="rId27"/>
    <p:sldId id="278" r:id="rId28"/>
    <p:sldId id="279" r:id="rId29"/>
    <p:sldId id="280" r:id="rId30"/>
    <p:sldId id="317" r:id="rId31"/>
    <p:sldId id="319" r:id="rId32"/>
    <p:sldId id="320" r:id="rId33"/>
    <p:sldId id="321" r:id="rId34"/>
    <p:sldId id="281" r:id="rId35"/>
    <p:sldId id="282" r:id="rId36"/>
    <p:sldId id="328" r:id="rId37"/>
    <p:sldId id="283" r:id="rId38"/>
    <p:sldId id="285" r:id="rId39"/>
    <p:sldId id="286" r:id="rId40"/>
    <p:sldId id="287" r:id="rId41"/>
    <p:sldId id="288" r:id="rId42"/>
    <p:sldId id="289" r:id="rId43"/>
    <p:sldId id="290" r:id="rId44"/>
    <p:sldId id="322" r:id="rId45"/>
    <p:sldId id="324" r:id="rId46"/>
    <p:sldId id="292" r:id="rId47"/>
    <p:sldId id="323" r:id="rId48"/>
    <p:sldId id="293" r:id="rId49"/>
    <p:sldId id="294" r:id="rId50"/>
    <p:sldId id="295" r:id="rId51"/>
    <p:sldId id="296" r:id="rId52"/>
    <p:sldId id="297" r:id="rId53"/>
    <p:sldId id="298" r:id="rId54"/>
    <p:sldId id="299" r:id="rId55"/>
    <p:sldId id="300" r:id="rId56"/>
    <p:sldId id="301" r:id="rId57"/>
    <p:sldId id="302" r:id="rId58"/>
    <p:sldId id="303" r:id="rId59"/>
    <p:sldId id="304" r:id="rId60"/>
    <p:sldId id="305" r:id="rId61"/>
    <p:sldId id="306" r:id="rId62"/>
    <p:sldId id="307" r:id="rId63"/>
    <p:sldId id="308" r:id="rId64"/>
    <p:sldId id="309" r:id="rId65"/>
    <p:sldId id="311" r:id="rId66"/>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743" autoAdjust="0"/>
    <p:restoredTop sz="86441" autoAdjust="0"/>
  </p:normalViewPr>
  <p:slideViewPr>
    <p:cSldViewPr snapToGrid="0">
      <p:cViewPr varScale="1">
        <p:scale>
          <a:sx n="77" d="100"/>
          <a:sy n="77" d="100"/>
        </p:scale>
        <p:origin x="1061" y="53"/>
      </p:cViewPr>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67" d="100"/>
          <a:sy n="67" d="100"/>
        </p:scale>
        <p:origin x="3120" y="96"/>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71800" cy="458788"/>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ー 2"/>
          <p:cNvSpPr>
            <a:spLocks noGrp="1"/>
          </p:cNvSpPr>
          <p:nvPr>
            <p:ph type="dt" sz="quarter" idx="1"/>
          </p:nvPr>
        </p:nvSpPr>
        <p:spPr>
          <a:xfrm>
            <a:off x="3884613" y="1"/>
            <a:ext cx="2971800" cy="458788"/>
          </a:xfrm>
          <a:prstGeom prst="rect">
            <a:avLst/>
          </a:prstGeom>
        </p:spPr>
        <p:txBody>
          <a:bodyPr vert="horz" lIns="91440" tIns="45720" rIns="91440" bIns="45720" rtlCol="0"/>
          <a:lstStyle>
            <a:lvl1pPr algn="r">
              <a:defRPr sz="1200"/>
            </a:lvl1pPr>
          </a:lstStyle>
          <a:p>
            <a:fld id="{D8D3E880-EC9E-4D15-8B55-8C443202C09E}" type="datetimeFigureOut">
              <a:rPr kumimoji="1" lang="ja-JP" altLang="en-US" smtClean="0"/>
              <a:t>2019/6/25</a:t>
            </a:fld>
            <a:endParaRPr kumimoji="1" lang="ja-JP" altLang="en-US" dirty="0"/>
          </a:p>
        </p:txBody>
      </p:sp>
      <p:sp>
        <p:nvSpPr>
          <p:cNvPr id="4" name="フッター プレースホルダー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52FD41C-A514-4E5C-92F0-E11FD2EF7567}" type="slidenum">
              <a:rPr kumimoji="1" lang="ja-JP" altLang="en-US" smtClean="0"/>
              <a:t>‹#›</a:t>
            </a:fld>
            <a:endParaRPr kumimoji="1" lang="ja-JP" altLang="en-US"/>
          </a:p>
        </p:txBody>
      </p:sp>
    </p:spTree>
    <p:extLst>
      <p:ext uri="{BB962C8B-B14F-4D97-AF65-F5344CB8AC3E}">
        <p14:creationId xmlns:p14="http://schemas.microsoft.com/office/powerpoint/2010/main" val="31113427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1"/>
            <a:ext cx="2971800" cy="458788"/>
          </a:xfrm>
          <a:prstGeom prst="rect">
            <a:avLst/>
          </a:prstGeom>
        </p:spPr>
        <p:txBody>
          <a:bodyPr vert="horz" lIns="91440" tIns="45720" rIns="91440" bIns="45720" rtlCol="0"/>
          <a:lstStyle>
            <a:lvl1pPr algn="r">
              <a:defRPr sz="1200"/>
            </a:lvl1pPr>
          </a:lstStyle>
          <a:p>
            <a:fld id="{A5DA5703-03BE-4F72-AB18-03C0E9388163}" type="datetimeFigureOut">
              <a:rPr kumimoji="1" lang="ja-JP" altLang="en-US" smtClean="0"/>
              <a:t>2019/6/25</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49"/>
            <a:ext cx="5486400" cy="3600451"/>
          </a:xfrm>
          <a:prstGeom prst="rect">
            <a:avLst/>
          </a:prstGeom>
        </p:spPr>
        <p:txBody>
          <a:bodyPr vert="horz" lIns="91440" tIns="45720" rIns="91440" bIns="45720" rtlCol="0"/>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05BE88A-F773-4F8C-ACC9-14BF27F6A2A1}" type="slidenum">
              <a:rPr kumimoji="1" lang="ja-JP" altLang="en-US" smtClean="0"/>
              <a:t>‹#›</a:t>
            </a:fld>
            <a:endParaRPr kumimoji="1" lang="ja-JP" altLang="en-US"/>
          </a:p>
        </p:txBody>
      </p:sp>
    </p:spTree>
    <p:extLst>
      <p:ext uri="{BB962C8B-B14F-4D97-AF65-F5344CB8AC3E}">
        <p14:creationId xmlns:p14="http://schemas.microsoft.com/office/powerpoint/2010/main" val="115047183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05BE88A-F773-4F8C-ACC9-14BF27F6A2A1}" type="slidenum">
              <a:rPr kumimoji="1" lang="ja-JP" altLang="en-US" smtClean="0"/>
              <a:t>1</a:t>
            </a:fld>
            <a:endParaRPr kumimoji="1" lang="ja-JP" altLang="en-US"/>
          </a:p>
        </p:txBody>
      </p:sp>
    </p:spTree>
    <p:extLst>
      <p:ext uri="{BB962C8B-B14F-4D97-AF65-F5344CB8AC3E}">
        <p14:creationId xmlns:p14="http://schemas.microsoft.com/office/powerpoint/2010/main" val="29765855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705BE88A-F773-4F8C-ACC9-14BF27F6A2A1}" type="slidenum">
              <a:rPr kumimoji="1" lang="ja-JP" altLang="en-US" smtClean="0"/>
              <a:t>10</a:t>
            </a:fld>
            <a:endParaRPr kumimoji="1" lang="ja-JP" altLang="en-US"/>
          </a:p>
        </p:txBody>
      </p:sp>
    </p:spTree>
    <p:extLst>
      <p:ext uri="{BB962C8B-B14F-4D97-AF65-F5344CB8AC3E}">
        <p14:creationId xmlns:p14="http://schemas.microsoft.com/office/powerpoint/2010/main" val="39983290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705BE88A-F773-4F8C-ACC9-14BF27F6A2A1}" type="slidenum">
              <a:rPr kumimoji="1" lang="ja-JP" altLang="en-US" smtClean="0"/>
              <a:t>11</a:t>
            </a:fld>
            <a:endParaRPr kumimoji="1" lang="ja-JP" altLang="en-US"/>
          </a:p>
        </p:txBody>
      </p:sp>
    </p:spTree>
    <p:extLst>
      <p:ext uri="{BB962C8B-B14F-4D97-AF65-F5344CB8AC3E}">
        <p14:creationId xmlns:p14="http://schemas.microsoft.com/office/powerpoint/2010/main" val="140418152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705BE88A-F773-4F8C-ACC9-14BF27F6A2A1}" type="slidenum">
              <a:rPr kumimoji="1" lang="ja-JP" altLang="en-US" smtClean="0"/>
              <a:t>12</a:t>
            </a:fld>
            <a:endParaRPr kumimoji="1" lang="ja-JP" altLang="en-US"/>
          </a:p>
        </p:txBody>
      </p:sp>
    </p:spTree>
    <p:extLst>
      <p:ext uri="{BB962C8B-B14F-4D97-AF65-F5344CB8AC3E}">
        <p14:creationId xmlns:p14="http://schemas.microsoft.com/office/powerpoint/2010/main" val="10651724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705BE88A-F773-4F8C-ACC9-14BF27F6A2A1}" type="slidenum">
              <a:rPr kumimoji="1" lang="ja-JP" altLang="en-US" smtClean="0"/>
              <a:t>13</a:t>
            </a:fld>
            <a:endParaRPr kumimoji="1" lang="ja-JP" altLang="en-US"/>
          </a:p>
        </p:txBody>
      </p:sp>
    </p:spTree>
    <p:extLst>
      <p:ext uri="{BB962C8B-B14F-4D97-AF65-F5344CB8AC3E}">
        <p14:creationId xmlns:p14="http://schemas.microsoft.com/office/powerpoint/2010/main" val="55594536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705BE88A-F773-4F8C-ACC9-14BF27F6A2A1}" type="slidenum">
              <a:rPr kumimoji="1" lang="ja-JP" altLang="en-US" smtClean="0"/>
              <a:t>14</a:t>
            </a:fld>
            <a:endParaRPr kumimoji="1" lang="ja-JP" altLang="en-US"/>
          </a:p>
        </p:txBody>
      </p:sp>
    </p:spTree>
    <p:extLst>
      <p:ext uri="{BB962C8B-B14F-4D97-AF65-F5344CB8AC3E}">
        <p14:creationId xmlns:p14="http://schemas.microsoft.com/office/powerpoint/2010/main" val="21636264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705BE88A-F773-4F8C-ACC9-14BF27F6A2A1}" type="slidenum">
              <a:rPr kumimoji="1" lang="ja-JP" altLang="en-US" smtClean="0"/>
              <a:t>15</a:t>
            </a:fld>
            <a:endParaRPr kumimoji="1" lang="ja-JP" altLang="en-US"/>
          </a:p>
        </p:txBody>
      </p:sp>
    </p:spTree>
    <p:extLst>
      <p:ext uri="{BB962C8B-B14F-4D97-AF65-F5344CB8AC3E}">
        <p14:creationId xmlns:p14="http://schemas.microsoft.com/office/powerpoint/2010/main" val="10877237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705BE88A-F773-4F8C-ACC9-14BF27F6A2A1}" type="slidenum">
              <a:rPr kumimoji="1" lang="ja-JP" altLang="en-US" smtClean="0"/>
              <a:t>16</a:t>
            </a:fld>
            <a:endParaRPr kumimoji="1" lang="ja-JP" altLang="en-US"/>
          </a:p>
        </p:txBody>
      </p:sp>
    </p:spTree>
    <p:extLst>
      <p:ext uri="{BB962C8B-B14F-4D97-AF65-F5344CB8AC3E}">
        <p14:creationId xmlns:p14="http://schemas.microsoft.com/office/powerpoint/2010/main" val="100268292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705BE88A-F773-4F8C-ACC9-14BF27F6A2A1}" type="slidenum">
              <a:rPr kumimoji="1" lang="ja-JP" altLang="en-US" smtClean="0"/>
              <a:t>17</a:t>
            </a:fld>
            <a:endParaRPr kumimoji="1" lang="ja-JP" altLang="en-US"/>
          </a:p>
        </p:txBody>
      </p:sp>
    </p:spTree>
    <p:extLst>
      <p:ext uri="{BB962C8B-B14F-4D97-AF65-F5344CB8AC3E}">
        <p14:creationId xmlns:p14="http://schemas.microsoft.com/office/powerpoint/2010/main" val="323358998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705BE88A-F773-4F8C-ACC9-14BF27F6A2A1}" type="slidenum">
              <a:rPr kumimoji="1" lang="ja-JP" altLang="en-US" smtClean="0"/>
              <a:t>18</a:t>
            </a:fld>
            <a:endParaRPr kumimoji="1" lang="ja-JP" altLang="en-US"/>
          </a:p>
        </p:txBody>
      </p:sp>
    </p:spTree>
    <p:extLst>
      <p:ext uri="{BB962C8B-B14F-4D97-AF65-F5344CB8AC3E}">
        <p14:creationId xmlns:p14="http://schemas.microsoft.com/office/powerpoint/2010/main" val="327030136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705BE88A-F773-4F8C-ACC9-14BF27F6A2A1}" type="slidenum">
              <a:rPr kumimoji="1" lang="ja-JP" altLang="en-US" smtClean="0"/>
              <a:t>19</a:t>
            </a:fld>
            <a:endParaRPr kumimoji="1" lang="ja-JP" altLang="en-US"/>
          </a:p>
        </p:txBody>
      </p:sp>
    </p:spTree>
    <p:extLst>
      <p:ext uri="{BB962C8B-B14F-4D97-AF65-F5344CB8AC3E}">
        <p14:creationId xmlns:p14="http://schemas.microsoft.com/office/powerpoint/2010/main" val="14980258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05BE88A-F773-4F8C-ACC9-14BF27F6A2A1}" type="slidenum">
              <a:rPr kumimoji="1" lang="ja-JP" altLang="en-US" smtClean="0"/>
              <a:t>2</a:t>
            </a:fld>
            <a:endParaRPr kumimoji="1" lang="ja-JP" altLang="en-US"/>
          </a:p>
        </p:txBody>
      </p:sp>
    </p:spTree>
    <p:extLst>
      <p:ext uri="{BB962C8B-B14F-4D97-AF65-F5344CB8AC3E}">
        <p14:creationId xmlns:p14="http://schemas.microsoft.com/office/powerpoint/2010/main" val="216577208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705BE88A-F773-4F8C-ACC9-14BF27F6A2A1}" type="slidenum">
              <a:rPr kumimoji="1" lang="ja-JP" altLang="en-US" smtClean="0"/>
              <a:t>20</a:t>
            </a:fld>
            <a:endParaRPr kumimoji="1" lang="ja-JP" altLang="en-US"/>
          </a:p>
        </p:txBody>
      </p:sp>
    </p:spTree>
    <p:extLst>
      <p:ext uri="{BB962C8B-B14F-4D97-AF65-F5344CB8AC3E}">
        <p14:creationId xmlns:p14="http://schemas.microsoft.com/office/powerpoint/2010/main" val="3244406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705BE88A-F773-4F8C-ACC9-14BF27F6A2A1}" type="slidenum">
              <a:rPr kumimoji="1" lang="ja-JP" altLang="en-US" smtClean="0"/>
              <a:t>21</a:t>
            </a:fld>
            <a:endParaRPr kumimoji="1" lang="ja-JP" altLang="en-US"/>
          </a:p>
        </p:txBody>
      </p:sp>
    </p:spTree>
    <p:extLst>
      <p:ext uri="{BB962C8B-B14F-4D97-AF65-F5344CB8AC3E}">
        <p14:creationId xmlns:p14="http://schemas.microsoft.com/office/powerpoint/2010/main" val="202410916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705BE88A-F773-4F8C-ACC9-14BF27F6A2A1}" type="slidenum">
              <a:rPr kumimoji="1" lang="ja-JP" altLang="en-US" smtClean="0"/>
              <a:t>22</a:t>
            </a:fld>
            <a:endParaRPr kumimoji="1" lang="ja-JP" altLang="en-US"/>
          </a:p>
        </p:txBody>
      </p:sp>
    </p:spTree>
    <p:extLst>
      <p:ext uri="{BB962C8B-B14F-4D97-AF65-F5344CB8AC3E}">
        <p14:creationId xmlns:p14="http://schemas.microsoft.com/office/powerpoint/2010/main" val="86017685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705BE88A-F773-4F8C-ACC9-14BF27F6A2A1}" type="slidenum">
              <a:rPr kumimoji="1" lang="ja-JP" altLang="en-US" smtClean="0"/>
              <a:t>23</a:t>
            </a:fld>
            <a:endParaRPr kumimoji="1" lang="ja-JP" altLang="en-US"/>
          </a:p>
        </p:txBody>
      </p:sp>
    </p:spTree>
    <p:extLst>
      <p:ext uri="{BB962C8B-B14F-4D97-AF65-F5344CB8AC3E}">
        <p14:creationId xmlns:p14="http://schemas.microsoft.com/office/powerpoint/2010/main" val="81275869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705BE88A-F773-4F8C-ACC9-14BF27F6A2A1}" type="slidenum">
              <a:rPr kumimoji="1" lang="ja-JP" altLang="en-US" smtClean="0"/>
              <a:t>24</a:t>
            </a:fld>
            <a:endParaRPr kumimoji="1" lang="ja-JP" altLang="en-US"/>
          </a:p>
        </p:txBody>
      </p:sp>
    </p:spTree>
    <p:extLst>
      <p:ext uri="{BB962C8B-B14F-4D97-AF65-F5344CB8AC3E}">
        <p14:creationId xmlns:p14="http://schemas.microsoft.com/office/powerpoint/2010/main" val="371926892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705BE88A-F773-4F8C-ACC9-14BF27F6A2A1}" type="slidenum">
              <a:rPr kumimoji="1" lang="ja-JP" altLang="en-US" smtClean="0"/>
              <a:t>25</a:t>
            </a:fld>
            <a:endParaRPr kumimoji="1" lang="ja-JP" altLang="en-US"/>
          </a:p>
        </p:txBody>
      </p:sp>
    </p:spTree>
    <p:extLst>
      <p:ext uri="{BB962C8B-B14F-4D97-AF65-F5344CB8AC3E}">
        <p14:creationId xmlns:p14="http://schemas.microsoft.com/office/powerpoint/2010/main" val="233999547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705BE88A-F773-4F8C-ACC9-14BF27F6A2A1}" type="slidenum">
              <a:rPr kumimoji="1" lang="ja-JP" altLang="en-US" smtClean="0"/>
              <a:t>26</a:t>
            </a:fld>
            <a:endParaRPr kumimoji="1" lang="ja-JP" altLang="en-US"/>
          </a:p>
        </p:txBody>
      </p:sp>
    </p:spTree>
    <p:extLst>
      <p:ext uri="{BB962C8B-B14F-4D97-AF65-F5344CB8AC3E}">
        <p14:creationId xmlns:p14="http://schemas.microsoft.com/office/powerpoint/2010/main" val="248602767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705BE88A-F773-4F8C-ACC9-14BF27F6A2A1}" type="slidenum">
              <a:rPr kumimoji="1" lang="ja-JP" altLang="en-US" smtClean="0"/>
              <a:t>27</a:t>
            </a:fld>
            <a:endParaRPr kumimoji="1" lang="ja-JP" altLang="en-US"/>
          </a:p>
        </p:txBody>
      </p:sp>
    </p:spTree>
    <p:extLst>
      <p:ext uri="{BB962C8B-B14F-4D97-AF65-F5344CB8AC3E}">
        <p14:creationId xmlns:p14="http://schemas.microsoft.com/office/powerpoint/2010/main" val="79563695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705BE88A-F773-4F8C-ACC9-14BF27F6A2A1}" type="slidenum">
              <a:rPr kumimoji="1" lang="ja-JP" altLang="en-US" smtClean="0"/>
              <a:t>28</a:t>
            </a:fld>
            <a:endParaRPr kumimoji="1" lang="ja-JP" altLang="en-US"/>
          </a:p>
        </p:txBody>
      </p:sp>
    </p:spTree>
    <p:extLst>
      <p:ext uri="{BB962C8B-B14F-4D97-AF65-F5344CB8AC3E}">
        <p14:creationId xmlns:p14="http://schemas.microsoft.com/office/powerpoint/2010/main" val="30896180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705BE88A-F773-4F8C-ACC9-14BF27F6A2A1}" type="slidenum">
              <a:rPr kumimoji="1" lang="ja-JP" altLang="en-US" smtClean="0"/>
              <a:t>29</a:t>
            </a:fld>
            <a:endParaRPr kumimoji="1" lang="ja-JP" altLang="en-US"/>
          </a:p>
        </p:txBody>
      </p:sp>
    </p:spTree>
    <p:extLst>
      <p:ext uri="{BB962C8B-B14F-4D97-AF65-F5344CB8AC3E}">
        <p14:creationId xmlns:p14="http://schemas.microsoft.com/office/powerpoint/2010/main" val="42755405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705BE88A-F773-4F8C-ACC9-14BF27F6A2A1}" type="slidenum">
              <a:rPr kumimoji="1" lang="ja-JP" altLang="en-US" smtClean="0"/>
              <a:t>3</a:t>
            </a:fld>
            <a:endParaRPr kumimoji="1" lang="ja-JP" altLang="en-US"/>
          </a:p>
        </p:txBody>
      </p:sp>
    </p:spTree>
    <p:extLst>
      <p:ext uri="{BB962C8B-B14F-4D97-AF65-F5344CB8AC3E}">
        <p14:creationId xmlns:p14="http://schemas.microsoft.com/office/powerpoint/2010/main" val="275314296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705BE88A-F773-4F8C-ACC9-14BF27F6A2A1}" type="slidenum">
              <a:rPr kumimoji="1" lang="ja-JP" altLang="en-US" smtClean="0"/>
              <a:t>30</a:t>
            </a:fld>
            <a:endParaRPr kumimoji="1" lang="ja-JP" altLang="en-US"/>
          </a:p>
        </p:txBody>
      </p:sp>
    </p:spTree>
    <p:extLst>
      <p:ext uri="{BB962C8B-B14F-4D97-AF65-F5344CB8AC3E}">
        <p14:creationId xmlns:p14="http://schemas.microsoft.com/office/powerpoint/2010/main" val="84255441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705BE88A-F773-4F8C-ACC9-14BF27F6A2A1}" type="slidenum">
              <a:rPr kumimoji="1" lang="ja-JP" altLang="en-US" smtClean="0"/>
              <a:t>31</a:t>
            </a:fld>
            <a:endParaRPr kumimoji="1" lang="ja-JP" altLang="en-US"/>
          </a:p>
        </p:txBody>
      </p:sp>
    </p:spTree>
    <p:extLst>
      <p:ext uri="{BB962C8B-B14F-4D97-AF65-F5344CB8AC3E}">
        <p14:creationId xmlns:p14="http://schemas.microsoft.com/office/powerpoint/2010/main" val="218273852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705BE88A-F773-4F8C-ACC9-14BF27F6A2A1}" type="slidenum">
              <a:rPr kumimoji="1" lang="ja-JP" altLang="en-US" smtClean="0"/>
              <a:t>32</a:t>
            </a:fld>
            <a:endParaRPr kumimoji="1" lang="ja-JP" altLang="en-US"/>
          </a:p>
        </p:txBody>
      </p:sp>
    </p:spTree>
    <p:extLst>
      <p:ext uri="{BB962C8B-B14F-4D97-AF65-F5344CB8AC3E}">
        <p14:creationId xmlns:p14="http://schemas.microsoft.com/office/powerpoint/2010/main" val="16729381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705BE88A-F773-4F8C-ACC9-14BF27F6A2A1}" type="slidenum">
              <a:rPr kumimoji="1" lang="ja-JP" altLang="en-US" smtClean="0"/>
              <a:t>33</a:t>
            </a:fld>
            <a:endParaRPr kumimoji="1" lang="ja-JP" altLang="en-US"/>
          </a:p>
        </p:txBody>
      </p:sp>
    </p:spTree>
    <p:extLst>
      <p:ext uri="{BB962C8B-B14F-4D97-AF65-F5344CB8AC3E}">
        <p14:creationId xmlns:p14="http://schemas.microsoft.com/office/powerpoint/2010/main" val="34959196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705BE88A-F773-4F8C-ACC9-14BF27F6A2A1}" type="slidenum">
              <a:rPr kumimoji="1" lang="ja-JP" altLang="en-US" smtClean="0"/>
              <a:t>34</a:t>
            </a:fld>
            <a:endParaRPr kumimoji="1" lang="ja-JP" altLang="en-US"/>
          </a:p>
        </p:txBody>
      </p:sp>
    </p:spTree>
    <p:extLst>
      <p:ext uri="{BB962C8B-B14F-4D97-AF65-F5344CB8AC3E}">
        <p14:creationId xmlns:p14="http://schemas.microsoft.com/office/powerpoint/2010/main" val="16147715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705BE88A-F773-4F8C-ACC9-14BF27F6A2A1}" type="slidenum">
              <a:rPr kumimoji="1" lang="ja-JP" altLang="en-US" smtClean="0"/>
              <a:t>35</a:t>
            </a:fld>
            <a:endParaRPr kumimoji="1" lang="ja-JP" altLang="en-US"/>
          </a:p>
        </p:txBody>
      </p:sp>
    </p:spTree>
    <p:extLst>
      <p:ext uri="{BB962C8B-B14F-4D97-AF65-F5344CB8AC3E}">
        <p14:creationId xmlns:p14="http://schemas.microsoft.com/office/powerpoint/2010/main" val="276052806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705BE88A-F773-4F8C-ACC9-14BF27F6A2A1}" type="slidenum">
              <a:rPr kumimoji="1" lang="ja-JP" altLang="en-US" smtClean="0"/>
              <a:t>37</a:t>
            </a:fld>
            <a:endParaRPr kumimoji="1" lang="ja-JP" altLang="en-US"/>
          </a:p>
        </p:txBody>
      </p:sp>
    </p:spTree>
    <p:extLst>
      <p:ext uri="{BB962C8B-B14F-4D97-AF65-F5344CB8AC3E}">
        <p14:creationId xmlns:p14="http://schemas.microsoft.com/office/powerpoint/2010/main" val="71564169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705BE88A-F773-4F8C-ACC9-14BF27F6A2A1}" type="slidenum">
              <a:rPr kumimoji="1" lang="ja-JP" altLang="en-US" smtClean="0"/>
              <a:t>38</a:t>
            </a:fld>
            <a:endParaRPr kumimoji="1" lang="ja-JP" altLang="en-US"/>
          </a:p>
        </p:txBody>
      </p:sp>
    </p:spTree>
    <p:extLst>
      <p:ext uri="{BB962C8B-B14F-4D97-AF65-F5344CB8AC3E}">
        <p14:creationId xmlns:p14="http://schemas.microsoft.com/office/powerpoint/2010/main" val="374401625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705BE88A-F773-4F8C-ACC9-14BF27F6A2A1}" type="slidenum">
              <a:rPr kumimoji="1" lang="ja-JP" altLang="en-US" smtClean="0"/>
              <a:t>39</a:t>
            </a:fld>
            <a:endParaRPr kumimoji="1" lang="ja-JP" altLang="en-US"/>
          </a:p>
        </p:txBody>
      </p:sp>
    </p:spTree>
    <p:extLst>
      <p:ext uri="{BB962C8B-B14F-4D97-AF65-F5344CB8AC3E}">
        <p14:creationId xmlns:p14="http://schemas.microsoft.com/office/powerpoint/2010/main" val="258088962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705BE88A-F773-4F8C-ACC9-14BF27F6A2A1}" type="slidenum">
              <a:rPr kumimoji="1" lang="ja-JP" altLang="en-US" smtClean="0"/>
              <a:t>40</a:t>
            </a:fld>
            <a:endParaRPr kumimoji="1" lang="ja-JP" altLang="en-US"/>
          </a:p>
        </p:txBody>
      </p:sp>
    </p:spTree>
    <p:extLst>
      <p:ext uri="{BB962C8B-B14F-4D97-AF65-F5344CB8AC3E}">
        <p14:creationId xmlns:p14="http://schemas.microsoft.com/office/powerpoint/2010/main" val="2314760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05BE88A-F773-4F8C-ACC9-14BF27F6A2A1}" type="slidenum">
              <a:rPr kumimoji="1" lang="ja-JP" altLang="en-US" smtClean="0"/>
              <a:t>4</a:t>
            </a:fld>
            <a:endParaRPr kumimoji="1" lang="ja-JP" altLang="en-US"/>
          </a:p>
        </p:txBody>
      </p:sp>
    </p:spTree>
    <p:extLst>
      <p:ext uri="{BB962C8B-B14F-4D97-AF65-F5344CB8AC3E}">
        <p14:creationId xmlns:p14="http://schemas.microsoft.com/office/powerpoint/2010/main" val="407933368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705BE88A-F773-4F8C-ACC9-14BF27F6A2A1}" type="slidenum">
              <a:rPr kumimoji="1" lang="ja-JP" altLang="en-US" smtClean="0"/>
              <a:t>41</a:t>
            </a:fld>
            <a:endParaRPr kumimoji="1" lang="ja-JP" altLang="en-US"/>
          </a:p>
        </p:txBody>
      </p:sp>
    </p:spTree>
    <p:extLst>
      <p:ext uri="{BB962C8B-B14F-4D97-AF65-F5344CB8AC3E}">
        <p14:creationId xmlns:p14="http://schemas.microsoft.com/office/powerpoint/2010/main" val="3590176480"/>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705BE88A-F773-4F8C-ACC9-14BF27F6A2A1}" type="slidenum">
              <a:rPr kumimoji="1" lang="ja-JP" altLang="en-US" smtClean="0"/>
              <a:t>42</a:t>
            </a:fld>
            <a:endParaRPr kumimoji="1" lang="ja-JP" altLang="en-US"/>
          </a:p>
        </p:txBody>
      </p:sp>
    </p:spTree>
    <p:extLst>
      <p:ext uri="{BB962C8B-B14F-4D97-AF65-F5344CB8AC3E}">
        <p14:creationId xmlns:p14="http://schemas.microsoft.com/office/powerpoint/2010/main" val="1529982213"/>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705BE88A-F773-4F8C-ACC9-14BF27F6A2A1}" type="slidenum">
              <a:rPr kumimoji="1" lang="ja-JP" altLang="en-US" smtClean="0"/>
              <a:t>43</a:t>
            </a:fld>
            <a:endParaRPr kumimoji="1" lang="ja-JP" altLang="en-US"/>
          </a:p>
        </p:txBody>
      </p:sp>
    </p:spTree>
    <p:extLst>
      <p:ext uri="{BB962C8B-B14F-4D97-AF65-F5344CB8AC3E}">
        <p14:creationId xmlns:p14="http://schemas.microsoft.com/office/powerpoint/2010/main" val="1235318559"/>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705BE88A-F773-4F8C-ACC9-14BF27F6A2A1}" type="slidenum">
              <a:rPr kumimoji="1" lang="ja-JP" altLang="en-US" smtClean="0"/>
              <a:t>44</a:t>
            </a:fld>
            <a:endParaRPr kumimoji="1" lang="ja-JP" altLang="en-US"/>
          </a:p>
        </p:txBody>
      </p:sp>
    </p:spTree>
    <p:extLst>
      <p:ext uri="{BB962C8B-B14F-4D97-AF65-F5344CB8AC3E}">
        <p14:creationId xmlns:p14="http://schemas.microsoft.com/office/powerpoint/2010/main" val="3044841175"/>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705BE88A-F773-4F8C-ACC9-14BF27F6A2A1}" type="slidenum">
              <a:rPr kumimoji="1" lang="ja-JP" altLang="en-US" smtClean="0"/>
              <a:t>45</a:t>
            </a:fld>
            <a:endParaRPr kumimoji="1" lang="ja-JP" altLang="en-US"/>
          </a:p>
        </p:txBody>
      </p:sp>
    </p:spTree>
    <p:extLst>
      <p:ext uri="{BB962C8B-B14F-4D97-AF65-F5344CB8AC3E}">
        <p14:creationId xmlns:p14="http://schemas.microsoft.com/office/powerpoint/2010/main" val="553929238"/>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705BE88A-F773-4F8C-ACC9-14BF27F6A2A1}" type="slidenum">
              <a:rPr kumimoji="1" lang="ja-JP" altLang="en-US" smtClean="0"/>
              <a:t>46</a:t>
            </a:fld>
            <a:endParaRPr kumimoji="1" lang="ja-JP" altLang="en-US"/>
          </a:p>
        </p:txBody>
      </p:sp>
    </p:spTree>
    <p:extLst>
      <p:ext uri="{BB962C8B-B14F-4D97-AF65-F5344CB8AC3E}">
        <p14:creationId xmlns:p14="http://schemas.microsoft.com/office/powerpoint/2010/main" val="652625706"/>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705BE88A-F773-4F8C-ACC9-14BF27F6A2A1}" type="slidenum">
              <a:rPr kumimoji="1" lang="ja-JP" altLang="en-US" smtClean="0"/>
              <a:t>47</a:t>
            </a:fld>
            <a:endParaRPr kumimoji="1" lang="ja-JP" altLang="en-US"/>
          </a:p>
        </p:txBody>
      </p:sp>
    </p:spTree>
    <p:extLst>
      <p:ext uri="{BB962C8B-B14F-4D97-AF65-F5344CB8AC3E}">
        <p14:creationId xmlns:p14="http://schemas.microsoft.com/office/powerpoint/2010/main" val="3433144295"/>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705BE88A-F773-4F8C-ACC9-14BF27F6A2A1}" type="slidenum">
              <a:rPr kumimoji="1" lang="ja-JP" altLang="en-US" smtClean="0"/>
              <a:t>48</a:t>
            </a:fld>
            <a:endParaRPr kumimoji="1" lang="ja-JP" altLang="en-US"/>
          </a:p>
        </p:txBody>
      </p:sp>
    </p:spTree>
    <p:extLst>
      <p:ext uri="{BB962C8B-B14F-4D97-AF65-F5344CB8AC3E}">
        <p14:creationId xmlns:p14="http://schemas.microsoft.com/office/powerpoint/2010/main" val="3700964413"/>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705BE88A-F773-4F8C-ACC9-14BF27F6A2A1}" type="slidenum">
              <a:rPr kumimoji="1" lang="ja-JP" altLang="en-US" smtClean="0"/>
              <a:t>49</a:t>
            </a:fld>
            <a:endParaRPr kumimoji="1" lang="ja-JP" altLang="en-US"/>
          </a:p>
        </p:txBody>
      </p:sp>
    </p:spTree>
    <p:extLst>
      <p:ext uri="{BB962C8B-B14F-4D97-AF65-F5344CB8AC3E}">
        <p14:creationId xmlns:p14="http://schemas.microsoft.com/office/powerpoint/2010/main" val="1069175096"/>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705BE88A-F773-4F8C-ACC9-14BF27F6A2A1}" type="slidenum">
              <a:rPr kumimoji="1" lang="ja-JP" altLang="en-US" smtClean="0"/>
              <a:t>50</a:t>
            </a:fld>
            <a:endParaRPr kumimoji="1" lang="ja-JP" altLang="en-US"/>
          </a:p>
        </p:txBody>
      </p:sp>
    </p:spTree>
    <p:extLst>
      <p:ext uri="{BB962C8B-B14F-4D97-AF65-F5344CB8AC3E}">
        <p14:creationId xmlns:p14="http://schemas.microsoft.com/office/powerpoint/2010/main" val="4332746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705BE88A-F773-4F8C-ACC9-14BF27F6A2A1}" type="slidenum">
              <a:rPr kumimoji="1" lang="ja-JP" altLang="en-US" smtClean="0"/>
              <a:t>5</a:t>
            </a:fld>
            <a:endParaRPr kumimoji="1" lang="ja-JP" altLang="en-US"/>
          </a:p>
        </p:txBody>
      </p:sp>
    </p:spTree>
    <p:extLst>
      <p:ext uri="{BB962C8B-B14F-4D97-AF65-F5344CB8AC3E}">
        <p14:creationId xmlns:p14="http://schemas.microsoft.com/office/powerpoint/2010/main" val="81574622"/>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705BE88A-F773-4F8C-ACC9-14BF27F6A2A1}" type="slidenum">
              <a:rPr kumimoji="1" lang="ja-JP" altLang="en-US" smtClean="0"/>
              <a:t>51</a:t>
            </a:fld>
            <a:endParaRPr kumimoji="1" lang="ja-JP" altLang="en-US"/>
          </a:p>
        </p:txBody>
      </p:sp>
    </p:spTree>
    <p:extLst>
      <p:ext uri="{BB962C8B-B14F-4D97-AF65-F5344CB8AC3E}">
        <p14:creationId xmlns:p14="http://schemas.microsoft.com/office/powerpoint/2010/main" val="3966815862"/>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705BE88A-F773-4F8C-ACC9-14BF27F6A2A1}" type="slidenum">
              <a:rPr kumimoji="1" lang="ja-JP" altLang="en-US" smtClean="0"/>
              <a:t>52</a:t>
            </a:fld>
            <a:endParaRPr kumimoji="1" lang="ja-JP" altLang="en-US"/>
          </a:p>
        </p:txBody>
      </p:sp>
    </p:spTree>
    <p:extLst>
      <p:ext uri="{BB962C8B-B14F-4D97-AF65-F5344CB8AC3E}">
        <p14:creationId xmlns:p14="http://schemas.microsoft.com/office/powerpoint/2010/main" val="1780814753"/>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705BE88A-F773-4F8C-ACC9-14BF27F6A2A1}" type="slidenum">
              <a:rPr kumimoji="1" lang="ja-JP" altLang="en-US" smtClean="0"/>
              <a:t>53</a:t>
            </a:fld>
            <a:endParaRPr kumimoji="1" lang="ja-JP" altLang="en-US"/>
          </a:p>
        </p:txBody>
      </p:sp>
    </p:spTree>
    <p:extLst>
      <p:ext uri="{BB962C8B-B14F-4D97-AF65-F5344CB8AC3E}">
        <p14:creationId xmlns:p14="http://schemas.microsoft.com/office/powerpoint/2010/main" val="186802731"/>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705BE88A-F773-4F8C-ACC9-14BF27F6A2A1}" type="slidenum">
              <a:rPr kumimoji="1" lang="ja-JP" altLang="en-US" smtClean="0"/>
              <a:t>54</a:t>
            </a:fld>
            <a:endParaRPr kumimoji="1" lang="ja-JP" altLang="en-US"/>
          </a:p>
        </p:txBody>
      </p:sp>
    </p:spTree>
    <p:extLst>
      <p:ext uri="{BB962C8B-B14F-4D97-AF65-F5344CB8AC3E}">
        <p14:creationId xmlns:p14="http://schemas.microsoft.com/office/powerpoint/2010/main" val="3631203481"/>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705BE88A-F773-4F8C-ACC9-14BF27F6A2A1}" type="slidenum">
              <a:rPr kumimoji="1" lang="ja-JP" altLang="en-US" smtClean="0"/>
              <a:t>55</a:t>
            </a:fld>
            <a:endParaRPr kumimoji="1" lang="ja-JP" altLang="en-US"/>
          </a:p>
        </p:txBody>
      </p:sp>
    </p:spTree>
    <p:extLst>
      <p:ext uri="{BB962C8B-B14F-4D97-AF65-F5344CB8AC3E}">
        <p14:creationId xmlns:p14="http://schemas.microsoft.com/office/powerpoint/2010/main" val="3498011199"/>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705BE88A-F773-4F8C-ACC9-14BF27F6A2A1}" type="slidenum">
              <a:rPr kumimoji="1" lang="ja-JP" altLang="en-US" smtClean="0"/>
              <a:t>56</a:t>
            </a:fld>
            <a:endParaRPr kumimoji="1" lang="ja-JP" altLang="en-US"/>
          </a:p>
        </p:txBody>
      </p:sp>
    </p:spTree>
    <p:extLst>
      <p:ext uri="{BB962C8B-B14F-4D97-AF65-F5344CB8AC3E}">
        <p14:creationId xmlns:p14="http://schemas.microsoft.com/office/powerpoint/2010/main" val="3015421679"/>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705BE88A-F773-4F8C-ACC9-14BF27F6A2A1}" type="slidenum">
              <a:rPr kumimoji="1" lang="ja-JP" altLang="en-US" smtClean="0"/>
              <a:t>57</a:t>
            </a:fld>
            <a:endParaRPr kumimoji="1" lang="ja-JP" altLang="en-US"/>
          </a:p>
        </p:txBody>
      </p:sp>
    </p:spTree>
    <p:extLst>
      <p:ext uri="{BB962C8B-B14F-4D97-AF65-F5344CB8AC3E}">
        <p14:creationId xmlns:p14="http://schemas.microsoft.com/office/powerpoint/2010/main" val="1570429561"/>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705BE88A-F773-4F8C-ACC9-14BF27F6A2A1}" type="slidenum">
              <a:rPr kumimoji="1" lang="ja-JP" altLang="en-US" smtClean="0"/>
              <a:t>58</a:t>
            </a:fld>
            <a:endParaRPr kumimoji="1" lang="ja-JP" altLang="en-US"/>
          </a:p>
        </p:txBody>
      </p:sp>
    </p:spTree>
    <p:extLst>
      <p:ext uri="{BB962C8B-B14F-4D97-AF65-F5344CB8AC3E}">
        <p14:creationId xmlns:p14="http://schemas.microsoft.com/office/powerpoint/2010/main" val="3568222761"/>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705BE88A-F773-4F8C-ACC9-14BF27F6A2A1}" type="slidenum">
              <a:rPr kumimoji="1" lang="ja-JP" altLang="en-US" smtClean="0"/>
              <a:t>59</a:t>
            </a:fld>
            <a:endParaRPr kumimoji="1" lang="ja-JP" altLang="en-US"/>
          </a:p>
        </p:txBody>
      </p:sp>
    </p:spTree>
    <p:extLst>
      <p:ext uri="{BB962C8B-B14F-4D97-AF65-F5344CB8AC3E}">
        <p14:creationId xmlns:p14="http://schemas.microsoft.com/office/powerpoint/2010/main" val="4051264879"/>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705BE88A-F773-4F8C-ACC9-14BF27F6A2A1}" type="slidenum">
              <a:rPr kumimoji="1" lang="ja-JP" altLang="en-US" smtClean="0"/>
              <a:t>60</a:t>
            </a:fld>
            <a:endParaRPr kumimoji="1" lang="ja-JP" altLang="en-US"/>
          </a:p>
        </p:txBody>
      </p:sp>
    </p:spTree>
    <p:extLst>
      <p:ext uri="{BB962C8B-B14F-4D97-AF65-F5344CB8AC3E}">
        <p14:creationId xmlns:p14="http://schemas.microsoft.com/office/powerpoint/2010/main" val="1467876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705BE88A-F773-4F8C-ACC9-14BF27F6A2A1}" type="slidenum">
              <a:rPr kumimoji="1" lang="ja-JP" altLang="en-US" smtClean="0"/>
              <a:t>6</a:t>
            </a:fld>
            <a:endParaRPr kumimoji="1" lang="ja-JP" altLang="en-US"/>
          </a:p>
        </p:txBody>
      </p:sp>
    </p:spTree>
    <p:extLst>
      <p:ext uri="{BB962C8B-B14F-4D97-AF65-F5344CB8AC3E}">
        <p14:creationId xmlns:p14="http://schemas.microsoft.com/office/powerpoint/2010/main" val="2592876436"/>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705BE88A-F773-4F8C-ACC9-14BF27F6A2A1}" type="slidenum">
              <a:rPr kumimoji="1" lang="ja-JP" altLang="en-US" smtClean="0"/>
              <a:t>61</a:t>
            </a:fld>
            <a:endParaRPr kumimoji="1" lang="ja-JP" altLang="en-US"/>
          </a:p>
        </p:txBody>
      </p:sp>
    </p:spTree>
    <p:extLst>
      <p:ext uri="{BB962C8B-B14F-4D97-AF65-F5344CB8AC3E}">
        <p14:creationId xmlns:p14="http://schemas.microsoft.com/office/powerpoint/2010/main" val="694775956"/>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705BE88A-F773-4F8C-ACC9-14BF27F6A2A1}" type="slidenum">
              <a:rPr kumimoji="1" lang="ja-JP" altLang="en-US" smtClean="0"/>
              <a:t>62</a:t>
            </a:fld>
            <a:endParaRPr kumimoji="1" lang="ja-JP" altLang="en-US"/>
          </a:p>
        </p:txBody>
      </p:sp>
    </p:spTree>
    <p:extLst>
      <p:ext uri="{BB962C8B-B14F-4D97-AF65-F5344CB8AC3E}">
        <p14:creationId xmlns:p14="http://schemas.microsoft.com/office/powerpoint/2010/main" val="3336307045"/>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705BE88A-F773-4F8C-ACC9-14BF27F6A2A1}" type="slidenum">
              <a:rPr kumimoji="1" lang="ja-JP" altLang="en-US" smtClean="0"/>
              <a:t>63</a:t>
            </a:fld>
            <a:endParaRPr kumimoji="1" lang="ja-JP" altLang="en-US"/>
          </a:p>
        </p:txBody>
      </p:sp>
    </p:spTree>
    <p:extLst>
      <p:ext uri="{BB962C8B-B14F-4D97-AF65-F5344CB8AC3E}">
        <p14:creationId xmlns:p14="http://schemas.microsoft.com/office/powerpoint/2010/main" val="3855326859"/>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705BE88A-F773-4F8C-ACC9-14BF27F6A2A1}" type="slidenum">
              <a:rPr kumimoji="1" lang="ja-JP" altLang="en-US" smtClean="0"/>
              <a:t>64</a:t>
            </a:fld>
            <a:endParaRPr kumimoji="1" lang="ja-JP" altLang="en-US"/>
          </a:p>
        </p:txBody>
      </p:sp>
    </p:spTree>
    <p:extLst>
      <p:ext uri="{BB962C8B-B14F-4D97-AF65-F5344CB8AC3E}">
        <p14:creationId xmlns:p14="http://schemas.microsoft.com/office/powerpoint/2010/main" val="16245823"/>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705BE88A-F773-4F8C-ACC9-14BF27F6A2A1}" type="slidenum">
              <a:rPr kumimoji="1" lang="ja-JP" altLang="en-US" smtClean="0"/>
              <a:t>65</a:t>
            </a:fld>
            <a:endParaRPr kumimoji="1" lang="ja-JP" altLang="en-US"/>
          </a:p>
        </p:txBody>
      </p:sp>
    </p:spTree>
    <p:extLst>
      <p:ext uri="{BB962C8B-B14F-4D97-AF65-F5344CB8AC3E}">
        <p14:creationId xmlns:p14="http://schemas.microsoft.com/office/powerpoint/2010/main" val="14712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705BE88A-F773-4F8C-ACC9-14BF27F6A2A1}" type="slidenum">
              <a:rPr kumimoji="1" lang="ja-JP" altLang="en-US" smtClean="0"/>
              <a:t>7</a:t>
            </a:fld>
            <a:endParaRPr kumimoji="1" lang="ja-JP" altLang="en-US"/>
          </a:p>
        </p:txBody>
      </p:sp>
    </p:spTree>
    <p:extLst>
      <p:ext uri="{BB962C8B-B14F-4D97-AF65-F5344CB8AC3E}">
        <p14:creationId xmlns:p14="http://schemas.microsoft.com/office/powerpoint/2010/main" val="10493269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705BE88A-F773-4F8C-ACC9-14BF27F6A2A1}" type="slidenum">
              <a:rPr kumimoji="1" lang="ja-JP" altLang="en-US" smtClean="0"/>
              <a:t>8</a:t>
            </a:fld>
            <a:endParaRPr kumimoji="1" lang="ja-JP" altLang="en-US"/>
          </a:p>
        </p:txBody>
      </p:sp>
    </p:spTree>
    <p:extLst>
      <p:ext uri="{BB962C8B-B14F-4D97-AF65-F5344CB8AC3E}">
        <p14:creationId xmlns:p14="http://schemas.microsoft.com/office/powerpoint/2010/main" val="36334542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705BE88A-F773-4F8C-ACC9-14BF27F6A2A1}" type="slidenum">
              <a:rPr kumimoji="1" lang="ja-JP" altLang="en-US" smtClean="0"/>
              <a:t>9</a:t>
            </a:fld>
            <a:endParaRPr kumimoji="1" lang="ja-JP" altLang="en-US"/>
          </a:p>
        </p:txBody>
      </p:sp>
    </p:spTree>
    <p:extLst>
      <p:ext uri="{BB962C8B-B14F-4D97-AF65-F5344CB8AC3E}">
        <p14:creationId xmlns:p14="http://schemas.microsoft.com/office/powerpoint/2010/main" val="151292075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pic>
        <p:nvPicPr>
          <p:cNvPr id="8" name="Picture 7" descr="Droplets-S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1313259" y="1300786"/>
            <a:ext cx="6517482" cy="2509213"/>
          </a:xfrm>
        </p:spPr>
        <p:txBody>
          <a:bodyPr anchor="b">
            <a:normAutofit/>
          </a:bodyPr>
          <a:lstStyle>
            <a:lvl1pPr algn="ctr">
              <a:defRPr sz="48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313259" y="3886201"/>
            <a:ext cx="6517482"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D982B421-3A35-4B2A-80FF-9E76A2AC308F}" type="datetimeFigureOut">
              <a:rPr kumimoji="1" lang="ja-JP" altLang="en-US" smtClean="0"/>
              <a:t>2019/6/25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B3D0C5D-504F-4B5D-B8F1-DC5F05FD4608}" type="slidenum">
              <a:rPr kumimoji="1" lang="ja-JP" altLang="en-US" smtClean="0"/>
              <a:t>‹#›</a:t>
            </a:fld>
            <a:endParaRPr kumimoji="1" lang="ja-JP" altLang="en-US"/>
          </a:p>
        </p:txBody>
      </p:sp>
    </p:spTree>
    <p:extLst>
      <p:ext uri="{BB962C8B-B14F-4D97-AF65-F5344CB8AC3E}">
        <p14:creationId xmlns:p14="http://schemas.microsoft.com/office/powerpoint/2010/main" val="34655935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パノラマ写真 (キャプション付き)">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46" y="4289374"/>
            <a:ext cx="7773324" cy="81161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888558" y="698261"/>
            <a:ext cx="7366899"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85331" y="5108728"/>
            <a:ext cx="7773339"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D982B421-3A35-4B2A-80FF-9E76A2AC308F}" type="datetimeFigureOut">
              <a:rPr kumimoji="1" lang="ja-JP" altLang="en-US" smtClean="0"/>
              <a:t>2019/6/25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B3D0C5D-504F-4B5D-B8F1-DC5F05FD4608}" type="slidenum">
              <a:rPr kumimoji="1" lang="ja-JP" altLang="en-US" smtClean="0"/>
              <a:t>‹#›</a:t>
            </a:fld>
            <a:endParaRPr kumimoji="1" lang="ja-JP" altLang="en-US"/>
          </a:p>
        </p:txBody>
      </p:sp>
    </p:spTree>
    <p:extLst>
      <p:ext uri="{BB962C8B-B14F-4D97-AF65-F5344CB8AC3E}">
        <p14:creationId xmlns:p14="http://schemas.microsoft.com/office/powerpoint/2010/main" val="13601332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609600"/>
            <a:ext cx="7773339" cy="3427245"/>
          </a:xfrm>
        </p:spPr>
        <p:txBody>
          <a:bodyPr anchor="ctr"/>
          <a:lstStyle>
            <a:lvl1pPr algn="ctr">
              <a:defRPr sz="3200"/>
            </a:lvl1pPr>
          </a:lstStyle>
          <a:p>
            <a:r>
              <a:rPr lang="ja-JP" altLang="en-US" smtClean="0"/>
              <a:t>マスター タイトルの書式設定</a:t>
            </a:r>
            <a:endParaRPr lang="en-US" dirty="0"/>
          </a:p>
        </p:txBody>
      </p:sp>
      <p:sp>
        <p:nvSpPr>
          <p:cNvPr id="4" name="Text Placeholder 3"/>
          <p:cNvSpPr>
            <a:spLocks noGrp="1"/>
          </p:cNvSpPr>
          <p:nvPr>
            <p:ph type="body" sz="half" idx="2"/>
          </p:nvPr>
        </p:nvSpPr>
        <p:spPr>
          <a:xfrm>
            <a:off x="685331" y="4204821"/>
            <a:ext cx="7773339"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D982B421-3A35-4B2A-80FF-9E76A2AC308F}" type="datetimeFigureOut">
              <a:rPr kumimoji="1" lang="ja-JP" altLang="en-US" smtClean="0"/>
              <a:t>2019/6/25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B3D0C5D-504F-4B5D-B8F1-DC5F05FD4608}" type="slidenum">
              <a:rPr kumimoji="1" lang="ja-JP" altLang="en-US" smtClean="0"/>
              <a:t>‹#›</a:t>
            </a:fld>
            <a:endParaRPr kumimoji="1" lang="ja-JP" altLang="en-US"/>
          </a:p>
        </p:txBody>
      </p:sp>
    </p:spTree>
    <p:extLst>
      <p:ext uri="{BB962C8B-B14F-4D97-AF65-F5344CB8AC3E}">
        <p14:creationId xmlns:p14="http://schemas.microsoft.com/office/powerpoint/2010/main" val="3736104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pic>
        <p:nvPicPr>
          <p:cNvPr id="13" name="Picture 12"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1084659" y="872588"/>
            <a:ext cx="6977064" cy="2729915"/>
          </a:xfrm>
        </p:spPr>
        <p:txBody>
          <a:bodyPr anchor="ctr"/>
          <a:lstStyle>
            <a:lvl1pPr>
              <a:defRPr sz="3200"/>
            </a:lvl1pPr>
          </a:lstStyle>
          <a:p>
            <a:r>
              <a:rPr lang="ja-JP" altLang="en-US" smtClean="0"/>
              <a:t>マスター タイトルの書式設定</a:t>
            </a:r>
            <a:endParaRPr lang="en-US" dirty="0"/>
          </a:p>
        </p:txBody>
      </p:sp>
      <p:sp>
        <p:nvSpPr>
          <p:cNvPr id="12" name="Text Placeholder 3"/>
          <p:cNvSpPr>
            <a:spLocks noGrp="1"/>
          </p:cNvSpPr>
          <p:nvPr>
            <p:ph type="body" sz="half" idx="13"/>
          </p:nvPr>
        </p:nvSpPr>
        <p:spPr>
          <a:xfrm>
            <a:off x="1290484" y="3610032"/>
            <a:ext cx="6564224"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4" name="Text Placeholder 3"/>
          <p:cNvSpPr>
            <a:spLocks noGrp="1"/>
          </p:cNvSpPr>
          <p:nvPr>
            <p:ph type="body" sz="half" idx="2"/>
          </p:nvPr>
        </p:nvSpPr>
        <p:spPr>
          <a:xfrm>
            <a:off x="685331" y="4372797"/>
            <a:ext cx="7773339"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D982B421-3A35-4B2A-80FF-9E76A2AC308F}" type="datetimeFigureOut">
              <a:rPr kumimoji="1" lang="ja-JP" altLang="en-US" smtClean="0"/>
              <a:t>2019/6/25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B3D0C5D-504F-4B5D-B8F1-DC5F05FD4608}" type="slidenum">
              <a:rPr kumimoji="1" lang="ja-JP" altLang="en-US" smtClean="0"/>
              <a:t>‹#›</a:t>
            </a:fld>
            <a:endParaRPr kumimoji="1" lang="ja-JP" altLang="en-US"/>
          </a:p>
        </p:txBody>
      </p:sp>
      <p:sp>
        <p:nvSpPr>
          <p:cNvPr id="11" name="TextBox 10"/>
          <p:cNvSpPr txBox="1"/>
          <p:nvPr/>
        </p:nvSpPr>
        <p:spPr>
          <a:xfrm>
            <a:off x="737626" y="887859"/>
            <a:ext cx="546888"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7850130" y="3120015"/>
            <a:ext cx="553641"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6300536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2138722"/>
            <a:ext cx="7773339" cy="2511835"/>
          </a:xfrm>
        </p:spPr>
        <p:txBody>
          <a:bodyPr anchor="b"/>
          <a:lstStyle>
            <a:lvl1pPr algn="ctr">
              <a:defRPr sz="3200"/>
            </a:lvl1pPr>
          </a:lstStyle>
          <a:p>
            <a:r>
              <a:rPr lang="ja-JP" altLang="en-US" smtClean="0"/>
              <a:t>マスター タイトルの書式設定</a:t>
            </a:r>
            <a:endParaRPr lang="en-US" dirty="0"/>
          </a:p>
        </p:txBody>
      </p:sp>
      <p:sp>
        <p:nvSpPr>
          <p:cNvPr id="4" name="Text Placeholder 3"/>
          <p:cNvSpPr>
            <a:spLocks noGrp="1"/>
          </p:cNvSpPr>
          <p:nvPr>
            <p:ph type="body" sz="half" idx="2"/>
          </p:nvPr>
        </p:nvSpPr>
        <p:spPr>
          <a:xfrm>
            <a:off x="685331" y="4662335"/>
            <a:ext cx="7773339"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D982B421-3A35-4B2A-80FF-9E76A2AC308F}" type="datetimeFigureOut">
              <a:rPr kumimoji="1" lang="ja-JP" altLang="en-US" smtClean="0"/>
              <a:t>2019/6/25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B3D0C5D-504F-4B5D-B8F1-DC5F05FD4608}" type="slidenum">
              <a:rPr kumimoji="1" lang="ja-JP" altLang="en-US" smtClean="0"/>
              <a:t>‹#›</a:t>
            </a:fld>
            <a:endParaRPr kumimoji="1" lang="ja-JP" altLang="en-US"/>
          </a:p>
        </p:txBody>
      </p:sp>
    </p:spTree>
    <p:extLst>
      <p:ext uri="{BB962C8B-B14F-4D97-AF65-F5344CB8AC3E}">
        <p14:creationId xmlns:p14="http://schemas.microsoft.com/office/powerpoint/2010/main" val="12801375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段">
    <p:spTree>
      <p:nvGrpSpPr>
        <p:cNvPr id="1" name=""/>
        <p:cNvGrpSpPr/>
        <p:nvPr/>
      </p:nvGrpSpPr>
      <p:grpSpPr>
        <a:xfrm>
          <a:off x="0" y="0"/>
          <a:ext cx="0" cy="0"/>
          <a:chOff x="0" y="0"/>
          <a:chExt cx="0" cy="0"/>
        </a:xfrm>
      </p:grpSpPr>
      <p:pic>
        <p:nvPicPr>
          <p:cNvPr id="14" name="Picture 13"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5" name="Title 1"/>
          <p:cNvSpPr>
            <a:spLocks noGrp="1"/>
          </p:cNvSpPr>
          <p:nvPr>
            <p:ph type="title"/>
          </p:nvPr>
        </p:nvSpPr>
        <p:spPr>
          <a:xfrm>
            <a:off x="685331" y="609600"/>
            <a:ext cx="7773339" cy="1605094"/>
          </a:xfrm>
        </p:spPr>
        <p:txBody>
          <a:bodyPr/>
          <a:lstStyle/>
          <a:p>
            <a:r>
              <a:rPr lang="ja-JP" altLang="en-US" smtClean="0"/>
              <a:t>マスター タイトルの書式設定</a:t>
            </a:r>
            <a:endParaRPr lang="en-US" dirty="0"/>
          </a:p>
        </p:txBody>
      </p:sp>
      <p:sp>
        <p:nvSpPr>
          <p:cNvPr id="7" name="Text Placeholder 2"/>
          <p:cNvSpPr>
            <a:spLocks noGrp="1"/>
          </p:cNvSpPr>
          <p:nvPr>
            <p:ph type="body" idx="1"/>
          </p:nvPr>
        </p:nvSpPr>
        <p:spPr>
          <a:xfrm>
            <a:off x="685331" y="2367093"/>
            <a:ext cx="2474232" cy="576262"/>
          </a:xfrm>
        </p:spPr>
        <p:txBody>
          <a:bodyPr anchor="b">
            <a:noAutofit/>
          </a:bodyPr>
          <a:lstStyle>
            <a:lvl1pPr marL="0" indent="0" algn="ctr">
              <a:lnSpc>
                <a:spcPct val="7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8" name="Text Placeholder 3"/>
          <p:cNvSpPr>
            <a:spLocks noGrp="1"/>
          </p:cNvSpPr>
          <p:nvPr>
            <p:ph type="body" sz="half" idx="15"/>
          </p:nvPr>
        </p:nvSpPr>
        <p:spPr>
          <a:xfrm>
            <a:off x="685331" y="2943356"/>
            <a:ext cx="2474232"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9" name="Text Placeholder 4"/>
          <p:cNvSpPr>
            <a:spLocks noGrp="1"/>
          </p:cNvSpPr>
          <p:nvPr>
            <p:ph type="body" sz="quarter" idx="3"/>
          </p:nvPr>
        </p:nvSpPr>
        <p:spPr>
          <a:xfrm>
            <a:off x="3339292" y="2367093"/>
            <a:ext cx="2468641" cy="576262"/>
          </a:xfrm>
        </p:spPr>
        <p:txBody>
          <a:bodyPr anchor="b">
            <a:noAutofit/>
          </a:bodyPr>
          <a:lstStyle>
            <a:lvl1pPr marL="0" indent="0" algn="ctr">
              <a:lnSpc>
                <a:spcPct val="7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10" name="Text Placeholder 3"/>
          <p:cNvSpPr>
            <a:spLocks noGrp="1"/>
          </p:cNvSpPr>
          <p:nvPr>
            <p:ph type="body" sz="half" idx="16"/>
          </p:nvPr>
        </p:nvSpPr>
        <p:spPr>
          <a:xfrm>
            <a:off x="3331012" y="2943356"/>
            <a:ext cx="2477513"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11" name="Text Placeholder 4"/>
          <p:cNvSpPr>
            <a:spLocks noGrp="1"/>
          </p:cNvSpPr>
          <p:nvPr>
            <p:ph type="body" sz="quarter" idx="13"/>
          </p:nvPr>
        </p:nvSpPr>
        <p:spPr>
          <a:xfrm>
            <a:off x="5979974" y="2367093"/>
            <a:ext cx="2478696" cy="576262"/>
          </a:xfrm>
        </p:spPr>
        <p:txBody>
          <a:bodyPr anchor="b">
            <a:noAutofit/>
          </a:bodyPr>
          <a:lstStyle>
            <a:lvl1pPr marL="0" indent="0" algn="ctr">
              <a:lnSpc>
                <a:spcPct val="7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12" name="Text Placeholder 3"/>
          <p:cNvSpPr>
            <a:spLocks noGrp="1"/>
          </p:cNvSpPr>
          <p:nvPr>
            <p:ph type="body" sz="half" idx="17"/>
          </p:nvPr>
        </p:nvSpPr>
        <p:spPr>
          <a:xfrm>
            <a:off x="5979974" y="2943356"/>
            <a:ext cx="247869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3" name="Date Placeholder 2"/>
          <p:cNvSpPr>
            <a:spLocks noGrp="1"/>
          </p:cNvSpPr>
          <p:nvPr>
            <p:ph type="dt" sz="half" idx="10"/>
          </p:nvPr>
        </p:nvSpPr>
        <p:spPr/>
        <p:txBody>
          <a:bodyPr/>
          <a:lstStyle/>
          <a:p>
            <a:fld id="{D982B421-3A35-4B2A-80FF-9E76A2AC308F}" type="datetimeFigureOut">
              <a:rPr kumimoji="1" lang="ja-JP" altLang="en-US" smtClean="0"/>
              <a:t>2019/6/25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B3D0C5D-504F-4B5D-B8F1-DC5F05FD4608}" type="slidenum">
              <a:rPr kumimoji="1" lang="ja-JP" altLang="en-US" smtClean="0"/>
              <a:t>‹#›</a:t>
            </a:fld>
            <a:endParaRPr kumimoji="1" lang="ja-JP" altLang="en-US"/>
          </a:p>
        </p:txBody>
      </p:sp>
    </p:spTree>
    <p:extLst>
      <p:ext uri="{BB962C8B-B14F-4D97-AF65-F5344CB8AC3E}">
        <p14:creationId xmlns:p14="http://schemas.microsoft.com/office/powerpoint/2010/main" val="7518602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つの画像列">
    <p:spTree>
      <p:nvGrpSpPr>
        <p:cNvPr id="1" name=""/>
        <p:cNvGrpSpPr/>
        <p:nvPr/>
      </p:nvGrpSpPr>
      <p:grpSpPr>
        <a:xfrm>
          <a:off x="0" y="0"/>
          <a:ext cx="0" cy="0"/>
          <a:chOff x="0" y="0"/>
          <a:chExt cx="0" cy="0"/>
        </a:xfrm>
      </p:grpSpPr>
      <p:pic>
        <p:nvPicPr>
          <p:cNvPr id="17" name="Picture 16"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0" name="Title 1"/>
          <p:cNvSpPr>
            <a:spLocks noGrp="1"/>
          </p:cNvSpPr>
          <p:nvPr>
            <p:ph type="title"/>
          </p:nvPr>
        </p:nvSpPr>
        <p:spPr>
          <a:xfrm>
            <a:off x="685331" y="610772"/>
            <a:ext cx="7773339" cy="1603922"/>
          </a:xfrm>
        </p:spPr>
        <p:txBody>
          <a:bodyPr/>
          <a:lstStyle/>
          <a:p>
            <a:r>
              <a:rPr lang="ja-JP" altLang="en-US" smtClean="0"/>
              <a:t>マスター タイトルの書式設定</a:t>
            </a:r>
            <a:endParaRPr lang="en-US" dirty="0"/>
          </a:p>
        </p:txBody>
      </p:sp>
      <p:sp>
        <p:nvSpPr>
          <p:cNvPr id="19" name="Text Placeholder 2"/>
          <p:cNvSpPr>
            <a:spLocks noGrp="1"/>
          </p:cNvSpPr>
          <p:nvPr>
            <p:ph type="body" idx="1"/>
          </p:nvPr>
        </p:nvSpPr>
        <p:spPr>
          <a:xfrm>
            <a:off x="685331" y="4204820"/>
            <a:ext cx="2472307" cy="576262"/>
          </a:xfrm>
        </p:spPr>
        <p:txBody>
          <a:bodyPr anchor="b">
            <a:noAutofit/>
          </a:bodyPr>
          <a:lstStyle>
            <a:lvl1pPr marL="0" indent="0" algn="ctr">
              <a:lnSpc>
                <a:spcPct val="7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20" name="Picture Placeholder 2"/>
          <p:cNvSpPr>
            <a:spLocks noGrp="1" noChangeAspect="1"/>
          </p:cNvSpPr>
          <p:nvPr>
            <p:ph type="pic" idx="15"/>
          </p:nvPr>
        </p:nvSpPr>
        <p:spPr>
          <a:xfrm>
            <a:off x="685331" y="2367093"/>
            <a:ext cx="2472307"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21" name="Text Placeholder 3"/>
          <p:cNvSpPr>
            <a:spLocks noGrp="1"/>
          </p:cNvSpPr>
          <p:nvPr>
            <p:ph type="body" sz="half" idx="18"/>
          </p:nvPr>
        </p:nvSpPr>
        <p:spPr>
          <a:xfrm>
            <a:off x="685331" y="4781082"/>
            <a:ext cx="2472307"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22" name="Text Placeholder 4"/>
          <p:cNvSpPr>
            <a:spLocks noGrp="1"/>
          </p:cNvSpPr>
          <p:nvPr>
            <p:ph type="body" sz="quarter" idx="3"/>
          </p:nvPr>
        </p:nvSpPr>
        <p:spPr>
          <a:xfrm>
            <a:off x="3332069" y="4204820"/>
            <a:ext cx="2476371" cy="576262"/>
          </a:xfrm>
        </p:spPr>
        <p:txBody>
          <a:bodyPr anchor="b">
            <a:noAutofit/>
          </a:bodyPr>
          <a:lstStyle>
            <a:lvl1pPr marL="0" indent="0" algn="ctr">
              <a:lnSpc>
                <a:spcPct val="7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23" name="Picture Placeholder 2"/>
          <p:cNvSpPr>
            <a:spLocks noGrp="1" noChangeAspect="1"/>
          </p:cNvSpPr>
          <p:nvPr>
            <p:ph type="pic" idx="21"/>
          </p:nvPr>
        </p:nvSpPr>
        <p:spPr>
          <a:xfrm>
            <a:off x="3331011" y="2367093"/>
            <a:ext cx="2477514"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24" name="Text Placeholder 3"/>
          <p:cNvSpPr>
            <a:spLocks noGrp="1"/>
          </p:cNvSpPr>
          <p:nvPr>
            <p:ph type="body" sz="half" idx="19"/>
          </p:nvPr>
        </p:nvSpPr>
        <p:spPr>
          <a:xfrm>
            <a:off x="3331011" y="4781081"/>
            <a:ext cx="2477514"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25" name="Text Placeholder 4"/>
          <p:cNvSpPr>
            <a:spLocks noGrp="1"/>
          </p:cNvSpPr>
          <p:nvPr>
            <p:ph type="body" sz="quarter" idx="13"/>
          </p:nvPr>
        </p:nvSpPr>
        <p:spPr>
          <a:xfrm>
            <a:off x="5979974" y="4204820"/>
            <a:ext cx="2475511" cy="576262"/>
          </a:xfrm>
        </p:spPr>
        <p:txBody>
          <a:bodyPr anchor="b">
            <a:noAutofit/>
          </a:bodyPr>
          <a:lstStyle>
            <a:lvl1pPr marL="0" indent="0" algn="ctr">
              <a:lnSpc>
                <a:spcPct val="7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26" name="Picture Placeholder 2"/>
          <p:cNvSpPr>
            <a:spLocks noGrp="1" noChangeAspect="1"/>
          </p:cNvSpPr>
          <p:nvPr>
            <p:ph type="pic" idx="22"/>
          </p:nvPr>
        </p:nvSpPr>
        <p:spPr>
          <a:xfrm>
            <a:off x="5979974" y="2367093"/>
            <a:ext cx="2478696"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27" name="Text Placeholder 3"/>
          <p:cNvSpPr>
            <a:spLocks noGrp="1"/>
          </p:cNvSpPr>
          <p:nvPr>
            <p:ph type="body" sz="half" idx="20"/>
          </p:nvPr>
        </p:nvSpPr>
        <p:spPr>
          <a:xfrm>
            <a:off x="5979880" y="4781079"/>
            <a:ext cx="2478790"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3" name="Date Placeholder 2"/>
          <p:cNvSpPr>
            <a:spLocks noGrp="1"/>
          </p:cNvSpPr>
          <p:nvPr>
            <p:ph type="dt" sz="half" idx="10"/>
          </p:nvPr>
        </p:nvSpPr>
        <p:spPr/>
        <p:txBody>
          <a:bodyPr/>
          <a:lstStyle/>
          <a:p>
            <a:fld id="{D982B421-3A35-4B2A-80FF-9E76A2AC308F}" type="datetimeFigureOut">
              <a:rPr kumimoji="1" lang="ja-JP" altLang="en-US" smtClean="0"/>
              <a:t>2019/6/25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B3D0C5D-504F-4B5D-B8F1-DC5F05FD4608}" type="slidenum">
              <a:rPr kumimoji="1" lang="ja-JP" altLang="en-US" smtClean="0"/>
              <a:t>‹#›</a:t>
            </a:fld>
            <a:endParaRPr kumimoji="1" lang="ja-JP" altLang="en-US"/>
          </a:p>
        </p:txBody>
      </p:sp>
    </p:spTree>
    <p:extLst>
      <p:ext uri="{BB962C8B-B14F-4D97-AF65-F5344CB8AC3E}">
        <p14:creationId xmlns:p14="http://schemas.microsoft.com/office/powerpoint/2010/main" val="10958115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11" name="Vertical Text Placeholder 2"/>
          <p:cNvSpPr>
            <a:spLocks noGrp="1"/>
          </p:cNvSpPr>
          <p:nvPr>
            <p:ph type="body" orient="vert" sz="quarter" idx="13"/>
          </p:nvPr>
        </p:nvSpPr>
        <p:spPr>
          <a:xfrm>
            <a:off x="685331" y="2367094"/>
            <a:ext cx="7773339" cy="342410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D982B421-3A35-4B2A-80FF-9E76A2AC308F}" type="datetimeFigureOut">
              <a:rPr kumimoji="1" lang="ja-JP" altLang="en-US" smtClean="0"/>
              <a:t>2019/6/25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B3D0C5D-504F-4B5D-B8F1-DC5F05FD4608}" type="slidenum">
              <a:rPr kumimoji="1" lang="ja-JP" altLang="en-US" smtClean="0"/>
              <a:t>‹#›</a:t>
            </a:fld>
            <a:endParaRPr kumimoji="1" lang="ja-JP" altLang="en-US"/>
          </a:p>
        </p:txBody>
      </p:sp>
    </p:spTree>
    <p:extLst>
      <p:ext uri="{BB962C8B-B14F-4D97-AF65-F5344CB8AC3E}">
        <p14:creationId xmlns:p14="http://schemas.microsoft.com/office/powerpoint/2010/main" val="97769619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pic>
        <p:nvPicPr>
          <p:cNvPr id="10" name="Picture 9"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Vertical Title 1"/>
          <p:cNvSpPr>
            <a:spLocks noGrp="1"/>
          </p:cNvSpPr>
          <p:nvPr>
            <p:ph type="title" orient="vert"/>
          </p:nvPr>
        </p:nvSpPr>
        <p:spPr>
          <a:xfrm>
            <a:off x="6543675" y="609602"/>
            <a:ext cx="1914995" cy="5181599"/>
          </a:xfrm>
        </p:spPr>
        <p:txBody>
          <a:bodyPr vert="eaVert"/>
          <a:lstStyle>
            <a:lvl1pPr algn="l">
              <a:defRPr/>
            </a:lvl1pPr>
          </a:lstStyle>
          <a:p>
            <a:r>
              <a:rPr lang="ja-JP" altLang="en-US" smtClean="0"/>
              <a:t>マスター タイトルの書式設定</a:t>
            </a:r>
            <a:endParaRPr lang="en-US" dirty="0"/>
          </a:p>
        </p:txBody>
      </p:sp>
      <p:sp>
        <p:nvSpPr>
          <p:cNvPr id="8" name="Vertical Text Placeholder 2"/>
          <p:cNvSpPr>
            <a:spLocks noGrp="1"/>
          </p:cNvSpPr>
          <p:nvPr>
            <p:ph type="body" orient="vert" sz="quarter" idx="13"/>
          </p:nvPr>
        </p:nvSpPr>
        <p:spPr>
          <a:xfrm>
            <a:off x="685331" y="609602"/>
            <a:ext cx="5744043" cy="5181599"/>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D982B421-3A35-4B2A-80FF-9E76A2AC308F}" type="datetimeFigureOut">
              <a:rPr kumimoji="1" lang="ja-JP" altLang="en-US" smtClean="0"/>
              <a:t>2019/6/25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B3D0C5D-504F-4B5D-B8F1-DC5F05FD4608}" type="slidenum">
              <a:rPr kumimoji="1" lang="ja-JP" altLang="en-US" smtClean="0"/>
              <a:t>‹#›</a:t>
            </a:fld>
            <a:endParaRPr kumimoji="1" lang="ja-JP" altLang="en-US"/>
          </a:p>
        </p:txBody>
      </p:sp>
    </p:spTree>
    <p:extLst>
      <p:ext uri="{BB962C8B-B14F-4D97-AF65-F5344CB8AC3E}">
        <p14:creationId xmlns:p14="http://schemas.microsoft.com/office/powerpoint/2010/main" val="2313064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pic>
        <p:nvPicPr>
          <p:cNvPr id="7" name="Picture 6"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12" name="Content Placeholder 2"/>
          <p:cNvSpPr>
            <a:spLocks noGrp="1"/>
          </p:cNvSpPr>
          <p:nvPr>
            <p:ph sz="quarter" idx="13"/>
          </p:nvPr>
        </p:nvSpPr>
        <p:spPr>
          <a:xfrm>
            <a:off x="685330" y="2367093"/>
            <a:ext cx="7772870" cy="342410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D982B421-3A35-4B2A-80FF-9E76A2AC308F}" type="datetimeFigureOut">
              <a:rPr kumimoji="1" lang="ja-JP" altLang="en-US" smtClean="0"/>
              <a:t>2019/6/25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B3D0C5D-504F-4B5D-B8F1-DC5F05FD4608}" type="slidenum">
              <a:rPr kumimoji="1" lang="ja-JP" altLang="en-US" smtClean="0"/>
              <a:t>‹#›</a:t>
            </a:fld>
            <a:endParaRPr kumimoji="1" lang="ja-JP" altLang="en-US"/>
          </a:p>
        </p:txBody>
      </p:sp>
    </p:spTree>
    <p:extLst>
      <p:ext uri="{BB962C8B-B14F-4D97-AF65-F5344CB8AC3E}">
        <p14:creationId xmlns:p14="http://schemas.microsoft.com/office/powerpoint/2010/main" val="4070042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pic>
        <p:nvPicPr>
          <p:cNvPr id="8" name="Picture 7"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828564"/>
            <a:ext cx="7763814" cy="2736819"/>
          </a:xfrm>
        </p:spPr>
        <p:txBody>
          <a:bodyPr anchor="b">
            <a:normAutofit/>
          </a:bodyPr>
          <a:lstStyle>
            <a:lvl1pPr>
              <a:defRPr sz="4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5331" y="3657458"/>
            <a:ext cx="7763814"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D982B421-3A35-4B2A-80FF-9E76A2AC308F}" type="datetimeFigureOut">
              <a:rPr kumimoji="1" lang="ja-JP" altLang="en-US" smtClean="0"/>
              <a:t>2019/6/25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B3D0C5D-504F-4B5D-B8F1-DC5F05FD4608}" type="slidenum">
              <a:rPr kumimoji="1" lang="ja-JP" altLang="en-US" smtClean="0"/>
              <a:t>‹#›</a:t>
            </a:fld>
            <a:endParaRPr kumimoji="1" lang="ja-JP" altLang="en-US"/>
          </a:p>
        </p:txBody>
      </p:sp>
    </p:spTree>
    <p:extLst>
      <p:ext uri="{BB962C8B-B14F-4D97-AF65-F5344CB8AC3E}">
        <p14:creationId xmlns:p14="http://schemas.microsoft.com/office/powerpoint/2010/main" val="29931474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4" name="Title 1"/>
          <p:cNvSpPr>
            <a:spLocks noGrp="1"/>
          </p:cNvSpPr>
          <p:nvPr>
            <p:ph type="title"/>
          </p:nvPr>
        </p:nvSpPr>
        <p:spPr>
          <a:xfrm>
            <a:off x="685332" y="618518"/>
            <a:ext cx="7773338" cy="1596177"/>
          </a:xfrm>
        </p:spPr>
        <p:txBody>
          <a:bodyPr/>
          <a:lstStyle/>
          <a:p>
            <a:r>
              <a:rPr lang="ja-JP" altLang="en-US" smtClean="0"/>
              <a:t>マスター タイトルの書式設定</a:t>
            </a:r>
            <a:endParaRPr lang="en-US" dirty="0"/>
          </a:p>
        </p:txBody>
      </p:sp>
      <p:sp>
        <p:nvSpPr>
          <p:cNvPr id="12" name="Content Placeholder 2"/>
          <p:cNvSpPr>
            <a:spLocks noGrp="1"/>
          </p:cNvSpPr>
          <p:nvPr>
            <p:ph sz="quarter" idx="13"/>
          </p:nvPr>
        </p:nvSpPr>
        <p:spPr>
          <a:xfrm>
            <a:off x="685330" y="2367093"/>
            <a:ext cx="3829520" cy="342410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3" name="Content Placeholder 3"/>
          <p:cNvSpPr>
            <a:spLocks noGrp="1"/>
          </p:cNvSpPr>
          <p:nvPr>
            <p:ph sz="quarter" idx="14"/>
          </p:nvPr>
        </p:nvSpPr>
        <p:spPr>
          <a:xfrm>
            <a:off x="4629150" y="2367093"/>
            <a:ext cx="3829050" cy="342410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D982B421-3A35-4B2A-80FF-9E76A2AC308F}" type="datetimeFigureOut">
              <a:rPr kumimoji="1" lang="ja-JP" altLang="en-US" smtClean="0"/>
              <a:t>2019/6/25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B3D0C5D-504F-4B5D-B8F1-DC5F05FD4608}" type="slidenum">
              <a:rPr kumimoji="1" lang="ja-JP" altLang="en-US" smtClean="0"/>
              <a:t>‹#›</a:t>
            </a:fld>
            <a:endParaRPr kumimoji="1" lang="ja-JP" altLang="en-US"/>
          </a:p>
        </p:txBody>
      </p:sp>
    </p:spTree>
    <p:extLst>
      <p:ext uri="{BB962C8B-B14F-4D97-AF65-F5344CB8AC3E}">
        <p14:creationId xmlns:p14="http://schemas.microsoft.com/office/powerpoint/2010/main" val="20397131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pic>
        <p:nvPicPr>
          <p:cNvPr id="11" name="Picture 10"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4" name="Title 1"/>
          <p:cNvSpPr>
            <a:spLocks noGrp="1"/>
          </p:cNvSpPr>
          <p:nvPr>
            <p:ph type="title"/>
          </p:nvPr>
        </p:nvSpPr>
        <p:spPr>
          <a:xfrm>
            <a:off x="685332" y="618518"/>
            <a:ext cx="7773338" cy="1596177"/>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59746" y="2371018"/>
            <a:ext cx="3655106" cy="679994"/>
          </a:xfrm>
        </p:spPr>
        <p:txBody>
          <a:bodyPr anchor="b">
            <a:noAutofit/>
          </a:bodyPr>
          <a:lstStyle>
            <a:lvl1pPr marL="0" indent="0">
              <a:lnSpc>
                <a:spcPct val="7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12" name="Content Placeholder 3"/>
          <p:cNvSpPr>
            <a:spLocks noGrp="1"/>
          </p:cNvSpPr>
          <p:nvPr>
            <p:ph sz="quarter" idx="13"/>
          </p:nvPr>
        </p:nvSpPr>
        <p:spPr>
          <a:xfrm>
            <a:off x="685331" y="3051013"/>
            <a:ext cx="3829520" cy="274018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797317" y="2371018"/>
            <a:ext cx="3661353" cy="679994"/>
          </a:xfrm>
        </p:spPr>
        <p:txBody>
          <a:bodyPr anchor="b">
            <a:noAutofit/>
          </a:bodyPr>
          <a:lstStyle>
            <a:lvl1pPr marL="0" indent="0">
              <a:lnSpc>
                <a:spcPct val="7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13" name="Content Placeholder 5"/>
          <p:cNvSpPr>
            <a:spLocks noGrp="1"/>
          </p:cNvSpPr>
          <p:nvPr>
            <p:ph sz="quarter" idx="14"/>
          </p:nvPr>
        </p:nvSpPr>
        <p:spPr>
          <a:xfrm>
            <a:off x="4629150" y="3051013"/>
            <a:ext cx="3829051" cy="274018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D982B421-3A35-4B2A-80FF-9E76A2AC308F}" type="datetimeFigureOut">
              <a:rPr kumimoji="1" lang="ja-JP" altLang="en-US" smtClean="0"/>
              <a:t>2019/6/25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B3D0C5D-504F-4B5D-B8F1-DC5F05FD4608}" type="slidenum">
              <a:rPr kumimoji="1" lang="ja-JP" altLang="en-US" smtClean="0"/>
              <a:t>‹#›</a:t>
            </a:fld>
            <a:endParaRPr kumimoji="1" lang="ja-JP" altLang="en-US"/>
          </a:p>
        </p:txBody>
      </p:sp>
    </p:spTree>
    <p:extLst>
      <p:ext uri="{BB962C8B-B14F-4D97-AF65-F5344CB8AC3E}">
        <p14:creationId xmlns:p14="http://schemas.microsoft.com/office/powerpoint/2010/main" val="17353765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pic>
        <p:nvPicPr>
          <p:cNvPr id="7" name="Picture 6"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D982B421-3A35-4B2A-80FF-9E76A2AC308F}" type="datetimeFigureOut">
              <a:rPr kumimoji="1" lang="ja-JP" altLang="en-US" smtClean="0"/>
              <a:t>2019/6/25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B3D0C5D-504F-4B5D-B8F1-DC5F05FD4608}" type="slidenum">
              <a:rPr kumimoji="1" lang="ja-JP" altLang="en-US" smtClean="0"/>
              <a:t>‹#›</a:t>
            </a:fld>
            <a:endParaRPr kumimoji="1" lang="ja-JP" altLang="en-US"/>
          </a:p>
        </p:txBody>
      </p:sp>
    </p:spTree>
    <p:extLst>
      <p:ext uri="{BB962C8B-B14F-4D97-AF65-F5344CB8AC3E}">
        <p14:creationId xmlns:p14="http://schemas.microsoft.com/office/powerpoint/2010/main" val="19231445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pic>
        <p:nvPicPr>
          <p:cNvPr id="6" name="Picture 5"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Date Placeholder 1"/>
          <p:cNvSpPr>
            <a:spLocks noGrp="1"/>
          </p:cNvSpPr>
          <p:nvPr>
            <p:ph type="dt" sz="half" idx="10"/>
          </p:nvPr>
        </p:nvSpPr>
        <p:spPr/>
        <p:txBody>
          <a:bodyPr/>
          <a:lstStyle/>
          <a:p>
            <a:fld id="{D982B421-3A35-4B2A-80FF-9E76A2AC308F}" type="datetimeFigureOut">
              <a:rPr kumimoji="1" lang="ja-JP" altLang="en-US" smtClean="0"/>
              <a:t>2019/6/25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B3D0C5D-504F-4B5D-B8F1-DC5F05FD4608}" type="slidenum">
              <a:rPr kumimoji="1" lang="ja-JP" altLang="en-US" smtClean="0"/>
              <a:t>‹#›</a:t>
            </a:fld>
            <a:endParaRPr kumimoji="1" lang="ja-JP" altLang="en-US"/>
          </a:p>
        </p:txBody>
      </p:sp>
    </p:spTree>
    <p:extLst>
      <p:ext uri="{BB962C8B-B14F-4D97-AF65-F5344CB8AC3E}">
        <p14:creationId xmlns:p14="http://schemas.microsoft.com/office/powerpoint/2010/main" val="2032824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609600"/>
            <a:ext cx="2951766" cy="2023252"/>
          </a:xfrm>
        </p:spPr>
        <p:txBody>
          <a:bodyPr anchor="b"/>
          <a:lstStyle>
            <a:lvl1pPr algn="ctr">
              <a:defRPr sz="3200"/>
            </a:lvl1pPr>
          </a:lstStyle>
          <a:p>
            <a:r>
              <a:rPr lang="ja-JP" altLang="en-US" smtClean="0"/>
              <a:t>マスター タイトルの書式設定</a:t>
            </a:r>
            <a:endParaRPr lang="en-US" dirty="0"/>
          </a:p>
        </p:txBody>
      </p:sp>
      <p:sp>
        <p:nvSpPr>
          <p:cNvPr id="10" name="Content Placeholder 2"/>
          <p:cNvSpPr>
            <a:spLocks noGrp="1"/>
          </p:cNvSpPr>
          <p:nvPr>
            <p:ph sz="quarter" idx="13"/>
          </p:nvPr>
        </p:nvSpPr>
        <p:spPr>
          <a:xfrm>
            <a:off x="3808547" y="609601"/>
            <a:ext cx="4650122" cy="5181599"/>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85331" y="2632852"/>
            <a:ext cx="2951767"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D982B421-3A35-4B2A-80FF-9E76A2AC308F}" type="datetimeFigureOut">
              <a:rPr kumimoji="1" lang="ja-JP" altLang="en-US" smtClean="0"/>
              <a:t>2019/6/25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B3D0C5D-504F-4B5D-B8F1-DC5F05FD4608}" type="slidenum">
              <a:rPr kumimoji="1" lang="ja-JP" altLang="en-US" smtClean="0"/>
              <a:t>‹#›</a:t>
            </a:fld>
            <a:endParaRPr kumimoji="1" lang="ja-JP" altLang="en-US"/>
          </a:p>
        </p:txBody>
      </p:sp>
    </p:spTree>
    <p:extLst>
      <p:ext uri="{BB962C8B-B14F-4D97-AF65-F5344CB8AC3E}">
        <p14:creationId xmlns:p14="http://schemas.microsoft.com/office/powerpoint/2010/main" val="35372249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2" y="609600"/>
            <a:ext cx="4129618" cy="2023254"/>
          </a:xfrm>
        </p:spPr>
        <p:txBody>
          <a:bodyPr anchor="b"/>
          <a:lstStyle>
            <a:lvl1pPr algn="ct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5004270" y="609601"/>
            <a:ext cx="3005851"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85346" y="2632853"/>
            <a:ext cx="4129604"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D982B421-3A35-4B2A-80FF-9E76A2AC308F}" type="datetimeFigureOut">
              <a:rPr kumimoji="1" lang="ja-JP" altLang="en-US" smtClean="0"/>
              <a:t>2019/6/25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B3D0C5D-504F-4B5D-B8F1-DC5F05FD4608}" type="slidenum">
              <a:rPr kumimoji="1" lang="ja-JP" altLang="en-US" smtClean="0"/>
              <a:t>‹#›</a:t>
            </a:fld>
            <a:endParaRPr kumimoji="1" lang="ja-JP" altLang="en-US"/>
          </a:p>
        </p:txBody>
      </p:sp>
    </p:spTree>
    <p:extLst>
      <p:ext uri="{BB962C8B-B14F-4D97-AF65-F5344CB8AC3E}">
        <p14:creationId xmlns:p14="http://schemas.microsoft.com/office/powerpoint/2010/main" val="24104517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mt="80000"/>
            <a:extLst>
              <a:ext uri="{28A0092B-C50C-407E-A947-70E740481C1C}">
                <a14:useLocalDpi xmlns:a14="http://schemas.microsoft.com/office/drawing/2010/main" val="0"/>
              </a:ext>
            </a:extLst>
          </a:blip>
          <a:srcRect/>
          <a:stretch>
            <a:fillRect/>
          </a:stretch>
        </p:blipFill>
        <p:spPr bwMode="auto">
          <a:xfrm>
            <a:off x="1" y="-1"/>
            <a:ext cx="9144002"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685332" y="618518"/>
            <a:ext cx="7773338" cy="1596177"/>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5331" y="2367094"/>
            <a:ext cx="7773339" cy="3424107"/>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5759053" y="5883276"/>
            <a:ext cx="2057400" cy="365125"/>
          </a:xfrm>
          <a:prstGeom prst="rect">
            <a:avLst/>
          </a:prstGeom>
        </p:spPr>
        <p:txBody>
          <a:bodyPr vert="horz" lIns="91440" tIns="45720" rIns="91440" bIns="45720" rtlCol="0" anchor="ctr"/>
          <a:lstStyle>
            <a:lvl1pPr algn="r">
              <a:defRPr sz="1000">
                <a:solidFill>
                  <a:schemeClr val="tx1"/>
                </a:solidFill>
              </a:defRPr>
            </a:lvl1pPr>
          </a:lstStyle>
          <a:p>
            <a:fld id="{D982B421-3A35-4B2A-80FF-9E76A2AC308F}" type="datetimeFigureOut">
              <a:rPr kumimoji="1" lang="ja-JP" altLang="en-US" smtClean="0"/>
              <a:t>2019/6/25</a:t>
            </a:fld>
            <a:endParaRPr kumimoji="1" lang="ja-JP" altLang="en-US"/>
          </a:p>
        </p:txBody>
      </p:sp>
      <p:sp>
        <p:nvSpPr>
          <p:cNvPr id="5" name="Footer Placeholder 4"/>
          <p:cNvSpPr>
            <a:spLocks noGrp="1"/>
          </p:cNvSpPr>
          <p:nvPr>
            <p:ph type="ftr" sz="quarter" idx="3"/>
          </p:nvPr>
        </p:nvSpPr>
        <p:spPr>
          <a:xfrm>
            <a:off x="685331" y="5883276"/>
            <a:ext cx="5004665" cy="365125"/>
          </a:xfrm>
          <a:prstGeom prst="rect">
            <a:avLst/>
          </a:prstGeom>
        </p:spPr>
        <p:txBody>
          <a:bodyPr vert="horz" lIns="91440" tIns="45720" rIns="91440" bIns="45720" rtlCol="0" anchor="ctr"/>
          <a:lstStyle>
            <a:lvl1pPr algn="l">
              <a:defRPr sz="1000">
                <a:solidFill>
                  <a:schemeClr val="tx1"/>
                </a:solidFill>
              </a:defRPr>
            </a:lvl1pPr>
          </a:lstStyle>
          <a:p>
            <a:endParaRPr kumimoji="1" lang="ja-JP" altLang="en-US"/>
          </a:p>
        </p:txBody>
      </p:sp>
      <p:sp>
        <p:nvSpPr>
          <p:cNvPr id="6" name="Slide Number Placeholder 5"/>
          <p:cNvSpPr>
            <a:spLocks noGrp="1"/>
          </p:cNvSpPr>
          <p:nvPr>
            <p:ph type="sldNum" sz="quarter" idx="4"/>
          </p:nvPr>
        </p:nvSpPr>
        <p:spPr>
          <a:xfrm>
            <a:off x="7885509" y="5883276"/>
            <a:ext cx="573161" cy="365125"/>
          </a:xfrm>
          <a:prstGeom prst="rect">
            <a:avLst/>
          </a:prstGeom>
        </p:spPr>
        <p:txBody>
          <a:bodyPr vert="horz" lIns="91440" tIns="45720" rIns="91440" bIns="45720" rtlCol="0" anchor="ctr"/>
          <a:lstStyle>
            <a:lvl1pPr algn="r">
              <a:defRPr sz="1000">
                <a:solidFill>
                  <a:schemeClr val="tx1"/>
                </a:solidFill>
              </a:defRPr>
            </a:lvl1pPr>
          </a:lstStyle>
          <a:p>
            <a:fld id="{BB3D0C5D-504F-4B5D-B8F1-DC5F05FD4608}" type="slidenum">
              <a:rPr kumimoji="1" lang="ja-JP" altLang="en-US" smtClean="0"/>
              <a:t>‹#›</a:t>
            </a:fld>
            <a:endParaRPr kumimoji="1" lang="ja-JP" altLang="en-US"/>
          </a:p>
        </p:txBody>
      </p:sp>
    </p:spTree>
    <p:extLst>
      <p:ext uri="{BB962C8B-B14F-4D97-AF65-F5344CB8AC3E}">
        <p14:creationId xmlns:p14="http://schemas.microsoft.com/office/powerpoint/2010/main" val="3602775282"/>
      </p:ext>
    </p:extLst>
  </p:cSld>
  <p:clrMap bg1="lt1" tx1="dk1" bg2="lt2" tx2="dk2" accent1="accent1" accent2="accent2" accent3="accent3" accent4="accent4" accent5="accent5" accent6="accent6" hlink="hlink" folHlink="folHlink"/>
  <p:sldLayoutIdLst>
    <p:sldLayoutId id="2147483894" r:id="rId1"/>
    <p:sldLayoutId id="2147483895" r:id="rId2"/>
    <p:sldLayoutId id="2147483896" r:id="rId3"/>
    <p:sldLayoutId id="2147483897" r:id="rId4"/>
    <p:sldLayoutId id="2147483898" r:id="rId5"/>
    <p:sldLayoutId id="2147483899" r:id="rId6"/>
    <p:sldLayoutId id="2147483900" r:id="rId7"/>
    <p:sldLayoutId id="2147483901" r:id="rId8"/>
    <p:sldLayoutId id="2147483902" r:id="rId9"/>
    <p:sldLayoutId id="2147483903" r:id="rId10"/>
    <p:sldLayoutId id="2147483904" r:id="rId11"/>
    <p:sldLayoutId id="2147483905" r:id="rId12"/>
    <p:sldLayoutId id="2147483906" r:id="rId13"/>
    <p:sldLayoutId id="2147483907" r:id="rId14"/>
    <p:sldLayoutId id="2147483908" r:id="rId15"/>
    <p:sldLayoutId id="2147483909" r:id="rId16"/>
    <p:sldLayoutId id="2147483910" r:id="rId17"/>
  </p:sldLayoutIdLst>
  <p:txStyles>
    <p:titleStyle>
      <a:lvl1pPr algn="ctr" defTabSz="914400" rtl="0" eaLnBrk="1" latinLnBrk="0" hangingPunct="1">
        <a:lnSpc>
          <a:spcPct val="90000"/>
        </a:lnSpc>
        <a:spcBef>
          <a:spcPct val="0"/>
        </a:spcBef>
        <a:buNone/>
        <a:defRPr kumimoji="1"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kumimoji="1"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kumimoji="1"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kumimoji="1"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56616" y="2048256"/>
            <a:ext cx="8476488" cy="710946"/>
          </a:xfrm>
        </p:spPr>
        <p:txBody>
          <a:bodyPr>
            <a:normAutofit/>
          </a:bodyPr>
          <a:lstStyle/>
          <a:p>
            <a:r>
              <a:rPr lang="ja-JP" altLang="en-US" sz="3600" dirty="0" smtClean="0"/>
              <a:t>より良い職場環境を目指すための心得</a:t>
            </a:r>
            <a:endParaRPr kumimoji="1" lang="ja-JP" altLang="en-US" sz="3600" dirty="0"/>
          </a:p>
        </p:txBody>
      </p:sp>
      <p:sp>
        <p:nvSpPr>
          <p:cNvPr id="3" name="サブタイトル 2"/>
          <p:cNvSpPr>
            <a:spLocks noGrp="1"/>
          </p:cNvSpPr>
          <p:nvPr>
            <p:ph type="subTitle" idx="1"/>
          </p:nvPr>
        </p:nvSpPr>
        <p:spPr>
          <a:xfrm>
            <a:off x="5290203" y="4729138"/>
            <a:ext cx="3466171" cy="1214462"/>
          </a:xfrm>
        </p:spPr>
        <p:txBody>
          <a:bodyPr>
            <a:normAutofit lnSpcReduction="10000"/>
          </a:bodyPr>
          <a:lstStyle/>
          <a:p>
            <a:pPr algn="l"/>
            <a:r>
              <a:rPr lang="ja-JP" altLang="en-US" sz="1600" b="1" dirty="0" smtClean="0"/>
              <a:t>堤野精肉店</a:t>
            </a:r>
            <a:endParaRPr lang="en-US" altLang="ja-JP" sz="1600" b="1" dirty="0" smtClean="0"/>
          </a:p>
          <a:p>
            <a:pPr algn="l"/>
            <a:r>
              <a:rPr lang="ja-JP" altLang="ja-JP" sz="1600" b="1" dirty="0" smtClean="0"/>
              <a:t>代表</a:t>
            </a:r>
            <a:r>
              <a:rPr lang="ja-JP" altLang="ja-JP" sz="1600" b="1" dirty="0"/>
              <a:t>取締役専務 経営改革</a:t>
            </a:r>
            <a:r>
              <a:rPr lang="ja-JP" altLang="ja-JP" sz="1600" b="1" dirty="0" smtClean="0"/>
              <a:t>担当</a:t>
            </a:r>
            <a:endParaRPr lang="en-US" altLang="ja-JP" sz="1600" b="1" dirty="0" smtClean="0"/>
          </a:p>
          <a:p>
            <a:pPr algn="l"/>
            <a:r>
              <a:rPr lang="ja-JP" altLang="en-US" sz="1600" b="1" dirty="0" smtClean="0"/>
              <a:t>堤　野　剛　志</a:t>
            </a:r>
            <a:endParaRPr lang="en-US" altLang="ja-JP" sz="1600" b="1" dirty="0" smtClean="0"/>
          </a:p>
          <a:p>
            <a:endParaRPr lang="en-US" altLang="ja-JP" sz="2100" dirty="0" smtClean="0"/>
          </a:p>
        </p:txBody>
      </p:sp>
    </p:spTree>
    <p:extLst>
      <p:ext uri="{BB962C8B-B14F-4D97-AF65-F5344CB8AC3E}">
        <p14:creationId xmlns:p14="http://schemas.microsoft.com/office/powerpoint/2010/main" val="24402899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sz="quarter" idx="13"/>
          </p:nvPr>
        </p:nvSpPr>
        <p:spPr>
          <a:xfrm>
            <a:off x="612648" y="1444752"/>
            <a:ext cx="7772870" cy="4636007"/>
          </a:xfrm>
        </p:spPr>
        <p:txBody>
          <a:bodyPr>
            <a:normAutofit/>
          </a:bodyPr>
          <a:lstStyle/>
          <a:p>
            <a:pPr marL="0" indent="0">
              <a:buNone/>
            </a:pPr>
            <a:r>
              <a:rPr kumimoji="1" lang="ja-JP" altLang="en-US" dirty="0" smtClean="0"/>
              <a:t>・</a:t>
            </a:r>
            <a:r>
              <a:rPr kumimoji="1" lang="ja-JP" altLang="en-US" sz="2800" dirty="0" smtClean="0"/>
              <a:t>考えすぎない。</a:t>
            </a:r>
            <a:endParaRPr kumimoji="1" lang="en-US" altLang="ja-JP" sz="2800" dirty="0" smtClean="0"/>
          </a:p>
          <a:p>
            <a:pPr marL="0" indent="0">
              <a:buNone/>
            </a:pPr>
            <a:endParaRPr lang="en-US" altLang="ja-JP" dirty="0"/>
          </a:p>
          <a:p>
            <a:pPr marL="0" indent="0">
              <a:buNone/>
            </a:pPr>
            <a:r>
              <a:rPr kumimoji="1" lang="ja-JP" altLang="en-US" dirty="0" smtClean="0"/>
              <a:t>うまくいく人の共通点は考える人であるが、一方で考えすぎないという共通点もあります。</a:t>
            </a:r>
            <a:endParaRPr kumimoji="1" lang="en-US" altLang="ja-JP" dirty="0" smtClean="0"/>
          </a:p>
          <a:p>
            <a:pPr marL="0" indent="0">
              <a:buNone/>
            </a:pPr>
            <a:r>
              <a:rPr kumimoji="1" lang="ja-JP" altLang="en-US" dirty="0" smtClean="0"/>
              <a:t>なぜなら、考えすぎると前に進めなくなることがあるからです。考えても結論が出ないものも</a:t>
            </a:r>
            <a:r>
              <a:rPr lang="ja-JP" altLang="en-US" dirty="0" smtClean="0"/>
              <a:t>あると知っているからです。</a:t>
            </a:r>
            <a:endParaRPr lang="en-US" altLang="ja-JP" dirty="0" smtClean="0"/>
          </a:p>
          <a:p>
            <a:pPr marL="0" indent="0">
              <a:buNone/>
            </a:pPr>
            <a:r>
              <a:rPr lang="ja-JP" altLang="en-US" dirty="0" smtClean="0"/>
              <a:t>だから、考えすぎないことも重要となってきます。結局のところどんなに考えても結果が出ないことは少なくありません。</a:t>
            </a:r>
            <a:endParaRPr lang="en-US" altLang="ja-JP" dirty="0" smtClean="0"/>
          </a:p>
          <a:p>
            <a:pPr marL="0" indent="0">
              <a:buNone/>
            </a:pPr>
            <a:r>
              <a:rPr lang="ja-JP" altLang="en-US" dirty="0" smtClean="0"/>
              <a:t>むしろ、うまくいく人はそこで諦めず直感（とりあえず動く）で動いている。できないと言ってとまらず、みんなで動くことを考えてください。</a:t>
            </a:r>
            <a:endParaRPr kumimoji="1" lang="ja-JP" altLang="en-US" dirty="0"/>
          </a:p>
        </p:txBody>
      </p:sp>
    </p:spTree>
    <p:extLst>
      <p:ext uri="{BB962C8B-B14F-4D97-AF65-F5344CB8AC3E}">
        <p14:creationId xmlns:p14="http://schemas.microsoft.com/office/powerpoint/2010/main" val="38567779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barn(inVertical)">
                                      <p:cBhvr>
                                        <p:cTn id="25" dur="500"/>
                                        <p:tgtEl>
                                          <p:spTgt spid="3">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Effect transition="in" filter="barn(inVertical)">
                                      <p:cBhvr>
                                        <p:cTn id="30" dur="5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barn(inVertical)">
                                      <p:cBhvr>
                                        <p:cTn id="35" dur="500"/>
                                        <p:tgtEl>
                                          <p:spTgt spid="3">
                                            <p:txEl>
                                              <p:pRg st="4" end="4"/>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6" presetClass="entr" presetSubtype="21" fill="hold" nodeType="clickEffect">
                                  <p:stCondLst>
                                    <p:cond delay="0"/>
                                  </p:stCondLst>
                                  <p:childTnLst>
                                    <p:set>
                                      <p:cBhvr>
                                        <p:cTn id="39" dur="1" fill="hold">
                                          <p:stCondLst>
                                            <p:cond delay="0"/>
                                          </p:stCondLst>
                                        </p:cTn>
                                        <p:tgtEl>
                                          <p:spTgt spid="3">
                                            <p:txEl>
                                              <p:pRg st="5" end="5"/>
                                            </p:txEl>
                                          </p:spTgt>
                                        </p:tgtEl>
                                        <p:attrNameLst>
                                          <p:attrName>style.visibility</p:attrName>
                                        </p:attrNameLst>
                                      </p:cBhvr>
                                      <p:to>
                                        <p:strVal val="visible"/>
                                      </p:to>
                                    </p:set>
                                    <p:animEffect transition="in" filter="barn(inVertical)">
                                      <p:cBhvr>
                                        <p:cTn id="40"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sz="quarter" idx="13"/>
          </p:nvPr>
        </p:nvSpPr>
        <p:spPr>
          <a:xfrm>
            <a:off x="706003" y="1218935"/>
            <a:ext cx="7772870" cy="5138928"/>
          </a:xfrm>
        </p:spPr>
        <p:txBody>
          <a:bodyPr>
            <a:normAutofit lnSpcReduction="10000"/>
          </a:bodyPr>
          <a:lstStyle/>
          <a:p>
            <a:pPr marL="0" indent="0">
              <a:buNone/>
            </a:pPr>
            <a:r>
              <a:rPr kumimoji="1" lang="ja-JP" altLang="en-US" sz="2800" dirty="0" smtClean="0"/>
              <a:t>・若いうちにたくさん失敗をする。</a:t>
            </a:r>
            <a:endParaRPr kumimoji="1" lang="en-US" altLang="ja-JP" sz="2800" dirty="0" smtClean="0"/>
          </a:p>
          <a:p>
            <a:pPr marL="0" indent="0">
              <a:buNone/>
            </a:pPr>
            <a:endParaRPr lang="en-US" altLang="ja-JP" dirty="0"/>
          </a:p>
          <a:p>
            <a:pPr marL="0" indent="0">
              <a:buNone/>
            </a:pPr>
            <a:r>
              <a:rPr kumimoji="1" lang="ja-JP" altLang="en-US" dirty="0" smtClean="0"/>
              <a:t>仕事が出来る人とは若いうちにたくさん失敗を経験し怒られてきた人だと思います。</a:t>
            </a:r>
            <a:endParaRPr kumimoji="1" lang="en-US" altLang="ja-JP" dirty="0" smtClean="0"/>
          </a:p>
          <a:p>
            <a:pPr marL="0" indent="0">
              <a:buNone/>
            </a:pPr>
            <a:r>
              <a:rPr kumimoji="1" lang="ja-JP" altLang="en-US" dirty="0" smtClean="0"/>
              <a:t>若いうちから失敗を隠し通している人間を見てください。</a:t>
            </a:r>
            <a:endParaRPr kumimoji="1" lang="en-US" altLang="ja-JP" dirty="0" smtClean="0"/>
          </a:p>
          <a:p>
            <a:pPr marL="0" indent="0">
              <a:buNone/>
            </a:pPr>
            <a:r>
              <a:rPr kumimoji="1" lang="ja-JP" altLang="en-US" dirty="0" smtClean="0"/>
              <a:t>仕事が</a:t>
            </a:r>
            <a:r>
              <a:rPr lang="ja-JP" altLang="en-US" dirty="0" smtClean="0"/>
              <a:t>できる、できない、に関わらず、</a:t>
            </a:r>
            <a:r>
              <a:rPr kumimoji="1" lang="ja-JP" altLang="en-US" dirty="0" smtClean="0"/>
              <a:t>ろくな人がいないと思います。</a:t>
            </a:r>
            <a:endParaRPr kumimoji="1" lang="en-US" altLang="ja-JP" dirty="0" smtClean="0"/>
          </a:p>
          <a:p>
            <a:pPr marL="0" indent="0">
              <a:buNone/>
            </a:pPr>
            <a:r>
              <a:rPr kumimoji="1" lang="ja-JP" altLang="en-US" dirty="0" smtClean="0"/>
              <a:t>失敗というのは、反省できる材料であり、今後の課題として大いに自分の将来に役立つ材料です。</a:t>
            </a:r>
            <a:endParaRPr kumimoji="1" lang="en-US" altLang="ja-JP" dirty="0" smtClean="0"/>
          </a:p>
          <a:p>
            <a:pPr marL="0" indent="0">
              <a:buNone/>
            </a:pPr>
            <a:r>
              <a:rPr kumimoji="1" lang="ja-JP" altLang="en-US" dirty="0" smtClean="0"/>
              <a:t>たくさんの事にチャレンジして失敗を積み重ねることが将来の自分に重要なことだと</a:t>
            </a:r>
            <a:r>
              <a:rPr lang="ja-JP" altLang="en-US" dirty="0"/>
              <a:t>考</a:t>
            </a:r>
            <a:r>
              <a:rPr lang="ja-JP" altLang="en-US" dirty="0" smtClean="0"/>
              <a:t>えてくださ</a:t>
            </a:r>
            <a:r>
              <a:rPr lang="ja-JP" altLang="en-US" dirty="0"/>
              <a:t>い</a:t>
            </a:r>
            <a:r>
              <a:rPr kumimoji="1" lang="ja-JP" altLang="en-US" dirty="0" smtClean="0"/>
              <a:t>。</a:t>
            </a:r>
            <a:endParaRPr kumimoji="1" lang="en-US" altLang="ja-JP" dirty="0" smtClean="0"/>
          </a:p>
          <a:p>
            <a:pPr marL="0" indent="0">
              <a:buNone/>
            </a:pPr>
            <a:r>
              <a:rPr kumimoji="1" lang="ja-JP" altLang="en-US" dirty="0" smtClean="0"/>
              <a:t>しかし、同じ失敗を繰り返すことは、性根が入っていない証拠とみなされます。</a:t>
            </a:r>
            <a:endParaRPr kumimoji="1" lang="ja-JP" altLang="en-US" dirty="0"/>
          </a:p>
        </p:txBody>
      </p:sp>
    </p:spTree>
    <p:extLst>
      <p:ext uri="{BB962C8B-B14F-4D97-AF65-F5344CB8AC3E}">
        <p14:creationId xmlns:p14="http://schemas.microsoft.com/office/powerpoint/2010/main" val="1482140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barn(inVertical)">
                                      <p:cBhvr>
                                        <p:cTn id="25" dur="500"/>
                                        <p:tgtEl>
                                          <p:spTgt spid="3">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Effect transition="in" filter="barn(inVertical)">
                                      <p:cBhvr>
                                        <p:cTn id="30" dur="5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barn(inVertical)">
                                      <p:cBhvr>
                                        <p:cTn id="35" dur="500"/>
                                        <p:tgtEl>
                                          <p:spTgt spid="3">
                                            <p:txEl>
                                              <p:pRg st="4" end="4"/>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6" presetClass="entr" presetSubtype="21" fill="hold" nodeType="clickEffect">
                                  <p:stCondLst>
                                    <p:cond delay="0"/>
                                  </p:stCondLst>
                                  <p:childTnLst>
                                    <p:set>
                                      <p:cBhvr>
                                        <p:cTn id="39" dur="1" fill="hold">
                                          <p:stCondLst>
                                            <p:cond delay="0"/>
                                          </p:stCondLst>
                                        </p:cTn>
                                        <p:tgtEl>
                                          <p:spTgt spid="3">
                                            <p:txEl>
                                              <p:pRg st="5" end="5"/>
                                            </p:txEl>
                                          </p:spTgt>
                                        </p:tgtEl>
                                        <p:attrNameLst>
                                          <p:attrName>style.visibility</p:attrName>
                                        </p:attrNameLst>
                                      </p:cBhvr>
                                      <p:to>
                                        <p:strVal val="visible"/>
                                      </p:to>
                                    </p:set>
                                    <p:animEffect transition="in" filter="barn(inVertical)">
                                      <p:cBhvr>
                                        <p:cTn id="40" dur="500"/>
                                        <p:tgtEl>
                                          <p:spTgt spid="3">
                                            <p:txEl>
                                              <p:pRg st="5" end="5"/>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6" presetClass="entr" presetSubtype="21" fill="hold" nodeType="clickEffect">
                                  <p:stCondLst>
                                    <p:cond delay="0"/>
                                  </p:stCondLst>
                                  <p:childTnLst>
                                    <p:set>
                                      <p:cBhvr>
                                        <p:cTn id="44" dur="1" fill="hold">
                                          <p:stCondLst>
                                            <p:cond delay="0"/>
                                          </p:stCondLst>
                                        </p:cTn>
                                        <p:tgtEl>
                                          <p:spTgt spid="3">
                                            <p:txEl>
                                              <p:pRg st="6" end="6"/>
                                            </p:txEl>
                                          </p:spTgt>
                                        </p:tgtEl>
                                        <p:attrNameLst>
                                          <p:attrName>style.visibility</p:attrName>
                                        </p:attrNameLst>
                                      </p:cBhvr>
                                      <p:to>
                                        <p:strVal val="visible"/>
                                      </p:to>
                                    </p:set>
                                    <p:animEffect transition="in" filter="barn(inVertical)">
                                      <p:cBhvr>
                                        <p:cTn id="45" dur="500"/>
                                        <p:tgtEl>
                                          <p:spTgt spid="3">
                                            <p:txEl>
                                              <p:pRg st="6" end="6"/>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16" presetClass="entr" presetSubtype="21" fill="hold" nodeType="clickEffect">
                                  <p:stCondLst>
                                    <p:cond delay="0"/>
                                  </p:stCondLst>
                                  <p:childTnLst>
                                    <p:set>
                                      <p:cBhvr>
                                        <p:cTn id="49" dur="1" fill="hold">
                                          <p:stCondLst>
                                            <p:cond delay="0"/>
                                          </p:stCondLst>
                                        </p:cTn>
                                        <p:tgtEl>
                                          <p:spTgt spid="3">
                                            <p:txEl>
                                              <p:pRg st="7" end="7"/>
                                            </p:txEl>
                                          </p:spTgt>
                                        </p:tgtEl>
                                        <p:attrNameLst>
                                          <p:attrName>style.visibility</p:attrName>
                                        </p:attrNameLst>
                                      </p:cBhvr>
                                      <p:to>
                                        <p:strVal val="visible"/>
                                      </p:to>
                                    </p:set>
                                    <p:animEffect transition="in" filter="barn(inVertical)">
                                      <p:cBhvr>
                                        <p:cTn id="50"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sz="quarter" idx="13"/>
          </p:nvPr>
        </p:nvSpPr>
        <p:spPr>
          <a:xfrm>
            <a:off x="685800" y="1344169"/>
            <a:ext cx="7772870" cy="4764024"/>
          </a:xfrm>
        </p:spPr>
        <p:txBody>
          <a:bodyPr/>
          <a:lstStyle/>
          <a:p>
            <a:pPr marL="0" indent="0">
              <a:buNone/>
            </a:pPr>
            <a:r>
              <a:rPr kumimoji="1" lang="ja-JP" altLang="en-US" sz="2800" dirty="0" smtClean="0"/>
              <a:t>・人のやりたがらないことをやる。</a:t>
            </a:r>
            <a:endParaRPr kumimoji="1" lang="en-US" altLang="ja-JP" sz="2800" dirty="0" smtClean="0"/>
          </a:p>
          <a:p>
            <a:pPr marL="0" indent="0">
              <a:buNone/>
            </a:pPr>
            <a:endParaRPr lang="en-US" altLang="ja-JP" dirty="0"/>
          </a:p>
          <a:p>
            <a:pPr marL="0" indent="0">
              <a:buNone/>
            </a:pPr>
            <a:r>
              <a:rPr lang="ja-JP" altLang="en-US" dirty="0"/>
              <a:t>人</a:t>
            </a:r>
            <a:r>
              <a:rPr kumimoji="1" lang="ja-JP" altLang="en-US" dirty="0" smtClean="0"/>
              <a:t>のやりたがらない仕事は必ずあります。</a:t>
            </a:r>
            <a:endParaRPr kumimoji="1" lang="en-US" altLang="ja-JP" dirty="0" smtClean="0"/>
          </a:p>
          <a:p>
            <a:pPr marL="0" indent="0">
              <a:buNone/>
            </a:pPr>
            <a:r>
              <a:rPr kumimoji="1" lang="ja-JP" altLang="en-US" dirty="0" smtClean="0"/>
              <a:t>しかし、それは必ずしも誰かがやらなければならないことです。</a:t>
            </a:r>
            <a:endParaRPr kumimoji="1" lang="en-US" altLang="ja-JP" dirty="0" smtClean="0"/>
          </a:p>
          <a:p>
            <a:pPr marL="0" indent="0">
              <a:buNone/>
            </a:pPr>
            <a:r>
              <a:rPr kumimoji="1" lang="ja-JP" altLang="en-US" dirty="0" smtClean="0"/>
              <a:t>先に手を挙げてやってしまうことで、恩義を感じる人は必ずいるはずです。</a:t>
            </a:r>
            <a:endParaRPr kumimoji="1" lang="en-US" altLang="ja-JP" dirty="0" smtClean="0"/>
          </a:p>
          <a:p>
            <a:pPr marL="0" indent="0">
              <a:buNone/>
            </a:pPr>
            <a:r>
              <a:rPr kumimoji="1" lang="ja-JP" altLang="en-US" dirty="0" smtClean="0"/>
              <a:t>それは、間違いなく次につながり、信頼をおける結果となる。</a:t>
            </a:r>
            <a:endParaRPr kumimoji="1" lang="en-US" altLang="ja-JP" dirty="0" smtClean="0"/>
          </a:p>
          <a:p>
            <a:pPr marL="0" indent="0">
              <a:buNone/>
            </a:pPr>
            <a:r>
              <a:rPr kumimoji="1" lang="ja-JP" altLang="en-US" dirty="0" smtClean="0"/>
              <a:t>若い時の苦しい下積みがのちの大きな糧となってくれる可能性が高いです。</a:t>
            </a:r>
            <a:endParaRPr kumimoji="1" lang="ja-JP" altLang="en-US" dirty="0"/>
          </a:p>
        </p:txBody>
      </p:sp>
    </p:spTree>
    <p:extLst>
      <p:ext uri="{BB962C8B-B14F-4D97-AF65-F5344CB8AC3E}">
        <p14:creationId xmlns:p14="http://schemas.microsoft.com/office/powerpoint/2010/main" val="4017493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barn(inVertical)">
                                      <p:cBhvr>
                                        <p:cTn id="25" dur="500"/>
                                        <p:tgtEl>
                                          <p:spTgt spid="3">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Effect transition="in" filter="barn(inVertical)">
                                      <p:cBhvr>
                                        <p:cTn id="30" dur="5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barn(inVertical)">
                                      <p:cBhvr>
                                        <p:cTn id="35" dur="500"/>
                                        <p:tgtEl>
                                          <p:spTgt spid="3">
                                            <p:txEl>
                                              <p:pRg st="4" end="4"/>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6" presetClass="entr" presetSubtype="21" fill="hold" nodeType="clickEffect">
                                  <p:stCondLst>
                                    <p:cond delay="0"/>
                                  </p:stCondLst>
                                  <p:childTnLst>
                                    <p:set>
                                      <p:cBhvr>
                                        <p:cTn id="39" dur="1" fill="hold">
                                          <p:stCondLst>
                                            <p:cond delay="0"/>
                                          </p:stCondLst>
                                        </p:cTn>
                                        <p:tgtEl>
                                          <p:spTgt spid="3">
                                            <p:txEl>
                                              <p:pRg st="5" end="5"/>
                                            </p:txEl>
                                          </p:spTgt>
                                        </p:tgtEl>
                                        <p:attrNameLst>
                                          <p:attrName>style.visibility</p:attrName>
                                        </p:attrNameLst>
                                      </p:cBhvr>
                                      <p:to>
                                        <p:strVal val="visible"/>
                                      </p:to>
                                    </p:set>
                                    <p:animEffect transition="in" filter="barn(inVertical)">
                                      <p:cBhvr>
                                        <p:cTn id="40" dur="500"/>
                                        <p:tgtEl>
                                          <p:spTgt spid="3">
                                            <p:txEl>
                                              <p:pRg st="5" end="5"/>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6" presetClass="entr" presetSubtype="21" fill="hold" nodeType="clickEffect">
                                  <p:stCondLst>
                                    <p:cond delay="0"/>
                                  </p:stCondLst>
                                  <p:childTnLst>
                                    <p:set>
                                      <p:cBhvr>
                                        <p:cTn id="44" dur="1" fill="hold">
                                          <p:stCondLst>
                                            <p:cond delay="0"/>
                                          </p:stCondLst>
                                        </p:cTn>
                                        <p:tgtEl>
                                          <p:spTgt spid="3">
                                            <p:txEl>
                                              <p:pRg st="6" end="6"/>
                                            </p:txEl>
                                          </p:spTgt>
                                        </p:tgtEl>
                                        <p:attrNameLst>
                                          <p:attrName>style.visibility</p:attrName>
                                        </p:attrNameLst>
                                      </p:cBhvr>
                                      <p:to>
                                        <p:strVal val="visible"/>
                                      </p:to>
                                    </p:set>
                                    <p:animEffect transition="in" filter="barn(inVertical)">
                                      <p:cBhvr>
                                        <p:cTn id="45"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２．</a:t>
            </a:r>
            <a:r>
              <a:rPr lang="ja-JP" altLang="en-US" dirty="0"/>
              <a:t>うまくいく人の仕事</a:t>
            </a:r>
            <a:r>
              <a:rPr lang="ja-JP" altLang="en-US" dirty="0" smtClean="0"/>
              <a:t>の</a:t>
            </a:r>
            <a:r>
              <a:rPr lang="ja-JP" altLang="en-US" dirty="0"/>
              <a:t>方法</a:t>
            </a:r>
            <a:endParaRPr kumimoji="1" lang="ja-JP" altLang="en-US" dirty="0"/>
          </a:p>
        </p:txBody>
      </p:sp>
      <p:sp>
        <p:nvSpPr>
          <p:cNvPr id="3" name="コンテンツ プレースホルダー 2"/>
          <p:cNvSpPr>
            <a:spLocks noGrp="1"/>
          </p:cNvSpPr>
          <p:nvPr>
            <p:ph sz="quarter" idx="13"/>
          </p:nvPr>
        </p:nvSpPr>
        <p:spPr>
          <a:xfrm>
            <a:off x="685332" y="1865376"/>
            <a:ext cx="7772870" cy="4270247"/>
          </a:xfrm>
        </p:spPr>
        <p:txBody>
          <a:bodyPr/>
          <a:lstStyle/>
          <a:p>
            <a:pPr marL="0" indent="0">
              <a:buNone/>
            </a:pPr>
            <a:r>
              <a:rPr kumimoji="1" lang="ja-JP" altLang="en-US" sz="2800" dirty="0" smtClean="0"/>
              <a:t>・自分の役割を意識する。</a:t>
            </a:r>
            <a:endParaRPr kumimoji="1" lang="en-US" altLang="ja-JP" sz="2800" dirty="0" smtClean="0"/>
          </a:p>
          <a:p>
            <a:pPr marL="0" indent="0">
              <a:buNone/>
            </a:pPr>
            <a:endParaRPr lang="en-US" altLang="ja-JP" dirty="0"/>
          </a:p>
          <a:p>
            <a:pPr marL="0" indent="0">
              <a:buNone/>
            </a:pPr>
            <a:r>
              <a:rPr lang="ja-JP" altLang="en-US" dirty="0"/>
              <a:t>会社</a:t>
            </a:r>
            <a:r>
              <a:rPr kumimoji="1" lang="ja-JP" altLang="en-US" dirty="0" smtClean="0"/>
              <a:t>を見渡して、自分にできることを考えてみる。</a:t>
            </a:r>
            <a:endParaRPr kumimoji="1" lang="en-US" altLang="ja-JP" dirty="0" smtClean="0"/>
          </a:p>
          <a:p>
            <a:pPr marL="0" indent="0">
              <a:buNone/>
            </a:pPr>
            <a:r>
              <a:rPr kumimoji="1" lang="ja-JP" altLang="en-US" dirty="0" smtClean="0"/>
              <a:t>自分は何をするべきなのかを考え小さな仕事をしたのか大きな仕事をしたのかで決まるものではない。</a:t>
            </a:r>
            <a:endParaRPr kumimoji="1" lang="en-US" altLang="ja-JP" dirty="0" smtClean="0"/>
          </a:p>
          <a:p>
            <a:pPr marL="0" indent="0">
              <a:buNone/>
            </a:pPr>
            <a:r>
              <a:rPr kumimoji="1" lang="ja-JP" altLang="en-US" dirty="0" smtClean="0"/>
              <a:t>あいつがしてくれて助かったという仕事がどれだけできるか。</a:t>
            </a:r>
            <a:endParaRPr kumimoji="1" lang="en-US" altLang="ja-JP" dirty="0" smtClean="0"/>
          </a:p>
          <a:p>
            <a:pPr marL="0" indent="0">
              <a:buNone/>
            </a:pPr>
            <a:r>
              <a:rPr kumimoji="1" lang="ja-JP" altLang="en-US" dirty="0" smtClean="0"/>
              <a:t>それが、職場の信頼に</a:t>
            </a:r>
            <a:r>
              <a:rPr lang="ja-JP" altLang="en-US" dirty="0" smtClean="0"/>
              <a:t>つながる基本であります。</a:t>
            </a:r>
            <a:endParaRPr kumimoji="1" lang="en-US" altLang="ja-JP" dirty="0" smtClean="0"/>
          </a:p>
          <a:p>
            <a:pPr marL="0" indent="0">
              <a:buNone/>
            </a:pPr>
            <a:endParaRPr lang="en-US" altLang="ja-JP" dirty="0"/>
          </a:p>
          <a:p>
            <a:pPr marL="0" indent="0">
              <a:buNone/>
            </a:pPr>
            <a:endParaRPr kumimoji="1" lang="ja-JP" altLang="en-US" dirty="0"/>
          </a:p>
        </p:txBody>
      </p:sp>
    </p:spTree>
    <p:extLst>
      <p:ext uri="{BB962C8B-B14F-4D97-AF65-F5344CB8AC3E}">
        <p14:creationId xmlns:p14="http://schemas.microsoft.com/office/powerpoint/2010/main" val="21842840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26"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wipe(down)">
                                      <p:cBhvr>
                                        <p:cTn id="14" dur="580">
                                          <p:stCondLst>
                                            <p:cond delay="0"/>
                                          </p:stCondLst>
                                        </p:cTn>
                                        <p:tgtEl>
                                          <p:spTgt spid="3">
                                            <p:txEl>
                                              <p:pRg st="0" end="0"/>
                                            </p:txEl>
                                          </p:spTgt>
                                        </p:tgtEl>
                                      </p:cBhvr>
                                    </p:animEffect>
                                    <p:anim calcmode="lin" valueType="num">
                                      <p:cBhvr>
                                        <p:cTn id="15"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6"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7"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8"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9"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20" dur="26">
                                          <p:stCondLst>
                                            <p:cond delay="650"/>
                                          </p:stCondLst>
                                        </p:cTn>
                                        <p:tgtEl>
                                          <p:spTgt spid="3">
                                            <p:txEl>
                                              <p:pRg st="0" end="0"/>
                                            </p:txEl>
                                          </p:spTgt>
                                        </p:tgtEl>
                                      </p:cBhvr>
                                      <p:to x="100000" y="60000"/>
                                    </p:animScale>
                                    <p:animScale>
                                      <p:cBhvr>
                                        <p:cTn id="21" dur="166" decel="50000">
                                          <p:stCondLst>
                                            <p:cond delay="676"/>
                                          </p:stCondLst>
                                        </p:cTn>
                                        <p:tgtEl>
                                          <p:spTgt spid="3">
                                            <p:txEl>
                                              <p:pRg st="0" end="0"/>
                                            </p:txEl>
                                          </p:spTgt>
                                        </p:tgtEl>
                                      </p:cBhvr>
                                      <p:to x="100000" y="100000"/>
                                    </p:animScale>
                                    <p:animScale>
                                      <p:cBhvr>
                                        <p:cTn id="22" dur="26">
                                          <p:stCondLst>
                                            <p:cond delay="1312"/>
                                          </p:stCondLst>
                                        </p:cTn>
                                        <p:tgtEl>
                                          <p:spTgt spid="3">
                                            <p:txEl>
                                              <p:pRg st="0" end="0"/>
                                            </p:txEl>
                                          </p:spTgt>
                                        </p:tgtEl>
                                      </p:cBhvr>
                                      <p:to x="100000" y="80000"/>
                                    </p:animScale>
                                    <p:animScale>
                                      <p:cBhvr>
                                        <p:cTn id="23" dur="166" decel="50000">
                                          <p:stCondLst>
                                            <p:cond delay="1338"/>
                                          </p:stCondLst>
                                        </p:cTn>
                                        <p:tgtEl>
                                          <p:spTgt spid="3">
                                            <p:txEl>
                                              <p:pRg st="0" end="0"/>
                                            </p:txEl>
                                          </p:spTgt>
                                        </p:tgtEl>
                                      </p:cBhvr>
                                      <p:to x="100000" y="100000"/>
                                    </p:animScale>
                                    <p:animScale>
                                      <p:cBhvr>
                                        <p:cTn id="24" dur="26">
                                          <p:stCondLst>
                                            <p:cond delay="1642"/>
                                          </p:stCondLst>
                                        </p:cTn>
                                        <p:tgtEl>
                                          <p:spTgt spid="3">
                                            <p:txEl>
                                              <p:pRg st="0" end="0"/>
                                            </p:txEl>
                                          </p:spTgt>
                                        </p:tgtEl>
                                      </p:cBhvr>
                                      <p:to x="100000" y="90000"/>
                                    </p:animScale>
                                    <p:animScale>
                                      <p:cBhvr>
                                        <p:cTn id="25" dur="166" decel="50000">
                                          <p:stCondLst>
                                            <p:cond delay="1668"/>
                                          </p:stCondLst>
                                        </p:cTn>
                                        <p:tgtEl>
                                          <p:spTgt spid="3">
                                            <p:txEl>
                                              <p:pRg st="0" end="0"/>
                                            </p:txEl>
                                          </p:spTgt>
                                        </p:tgtEl>
                                      </p:cBhvr>
                                      <p:to x="100000" y="100000"/>
                                    </p:animScale>
                                    <p:animScale>
                                      <p:cBhvr>
                                        <p:cTn id="26" dur="26">
                                          <p:stCondLst>
                                            <p:cond delay="1808"/>
                                          </p:stCondLst>
                                        </p:cTn>
                                        <p:tgtEl>
                                          <p:spTgt spid="3">
                                            <p:txEl>
                                              <p:pRg st="0" end="0"/>
                                            </p:txEl>
                                          </p:spTgt>
                                        </p:tgtEl>
                                      </p:cBhvr>
                                      <p:to x="100000" y="95000"/>
                                    </p:animScale>
                                    <p:animScale>
                                      <p:cBhvr>
                                        <p:cTn id="27" dur="166" decel="50000">
                                          <p:stCondLst>
                                            <p:cond delay="1834"/>
                                          </p:stCondLst>
                                        </p:cTn>
                                        <p:tgtEl>
                                          <p:spTgt spid="3">
                                            <p:txEl>
                                              <p:pRg st="0" end="0"/>
                                            </p:txEl>
                                          </p:spTgt>
                                        </p:tgtEl>
                                      </p:cBhvr>
                                      <p:to x="100000" y="100000"/>
                                    </p:animScale>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3">
                                            <p:txEl>
                                              <p:pRg st="2" end="2"/>
                                            </p:txEl>
                                          </p:spTgt>
                                        </p:tgtEl>
                                        <p:attrNameLst>
                                          <p:attrName>style.visibility</p:attrName>
                                        </p:attrNameLst>
                                      </p:cBhvr>
                                      <p:to>
                                        <p:strVal val="visible"/>
                                      </p:to>
                                    </p:set>
                                    <p:animEffect transition="in" filter="barn(inVertical)">
                                      <p:cBhvr>
                                        <p:cTn id="32" dur="500"/>
                                        <p:tgtEl>
                                          <p:spTgt spid="3">
                                            <p:txEl>
                                              <p:pRg st="2" end="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3">
                                            <p:txEl>
                                              <p:pRg st="3" end="3"/>
                                            </p:txEl>
                                          </p:spTgt>
                                        </p:tgtEl>
                                        <p:attrNameLst>
                                          <p:attrName>style.visibility</p:attrName>
                                        </p:attrNameLst>
                                      </p:cBhvr>
                                      <p:to>
                                        <p:strVal val="visible"/>
                                      </p:to>
                                    </p:set>
                                    <p:animEffect transition="in" filter="barn(inVertical)">
                                      <p:cBhvr>
                                        <p:cTn id="37" dur="500"/>
                                        <p:tgtEl>
                                          <p:spTgt spid="3">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Effect transition="in" filter="barn(inVertical)">
                                      <p:cBhvr>
                                        <p:cTn id="42" dur="500"/>
                                        <p:tgtEl>
                                          <p:spTgt spid="3">
                                            <p:txEl>
                                              <p:pRg st="4" end="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Effect transition="in" filter="barn(inVertical)">
                                      <p:cBhvr>
                                        <p:cTn id="4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sz="quarter" idx="13"/>
          </p:nvPr>
        </p:nvSpPr>
        <p:spPr>
          <a:xfrm>
            <a:off x="694944" y="1170432"/>
            <a:ext cx="7726680" cy="5221223"/>
          </a:xfrm>
        </p:spPr>
        <p:txBody>
          <a:bodyPr/>
          <a:lstStyle/>
          <a:p>
            <a:pPr marL="0" indent="0">
              <a:buNone/>
            </a:pPr>
            <a:r>
              <a:rPr lang="ja-JP" altLang="en-US" sz="2800" dirty="0" smtClean="0"/>
              <a:t>・しゃべるより聞く事。聞き下手の特徴。</a:t>
            </a:r>
            <a:endParaRPr lang="en-US" altLang="ja-JP" sz="2800" dirty="0" smtClean="0"/>
          </a:p>
          <a:p>
            <a:pPr marL="0" indent="0">
              <a:buNone/>
            </a:pPr>
            <a:r>
              <a:rPr lang="ja-JP" altLang="en-US" sz="1600" dirty="0" smtClean="0"/>
              <a:t>１、沈黙に耐えられない人。</a:t>
            </a:r>
            <a:endParaRPr lang="en-US" altLang="ja-JP" sz="1600" dirty="0" smtClean="0"/>
          </a:p>
          <a:p>
            <a:pPr marL="0" indent="0">
              <a:buNone/>
            </a:pPr>
            <a:r>
              <a:rPr lang="ja-JP" altLang="en-US" sz="1600" dirty="0" smtClean="0"/>
              <a:t>２、いつの間にか説教が始まる。</a:t>
            </a:r>
            <a:endParaRPr lang="en-US" altLang="ja-JP" sz="1600" dirty="0" smtClean="0"/>
          </a:p>
          <a:p>
            <a:pPr marL="0" indent="0">
              <a:buNone/>
            </a:pPr>
            <a:r>
              <a:rPr lang="ja-JP" altLang="en-US" sz="1600" dirty="0" smtClean="0"/>
              <a:t>３、思い込みが激しい人は本題から話をねじ曲げる。</a:t>
            </a:r>
            <a:endParaRPr lang="en-US" altLang="ja-JP" sz="1600" dirty="0" smtClean="0"/>
          </a:p>
          <a:p>
            <a:pPr marL="0" indent="0">
              <a:buNone/>
            </a:pPr>
            <a:r>
              <a:rPr lang="ja-JP" altLang="en-US" sz="1600" dirty="0" smtClean="0"/>
              <a:t>４、話をまとめたがる人は会話がかみ合わない。</a:t>
            </a:r>
            <a:endParaRPr lang="en-US" altLang="ja-JP" sz="1600" dirty="0" smtClean="0"/>
          </a:p>
          <a:p>
            <a:pPr marL="0" indent="0">
              <a:buNone/>
            </a:pPr>
            <a:r>
              <a:rPr lang="ja-JP" altLang="en-US" sz="1600" dirty="0" smtClean="0"/>
              <a:t>５、アドバイスしたがる人は相談者から嫌われる。</a:t>
            </a:r>
            <a:endParaRPr lang="en-US" altLang="ja-JP" sz="1600" dirty="0" smtClean="0"/>
          </a:p>
          <a:p>
            <a:pPr marL="0" indent="0">
              <a:buNone/>
            </a:pPr>
            <a:r>
              <a:rPr lang="ja-JP" altLang="en-US" sz="1600" dirty="0" smtClean="0"/>
              <a:t>６、すぐに結論を出したがる人は話を長く聞けない。</a:t>
            </a:r>
            <a:endParaRPr lang="en-US" altLang="ja-JP" sz="1600" dirty="0" smtClean="0"/>
          </a:p>
          <a:p>
            <a:pPr marL="0" indent="0">
              <a:buNone/>
            </a:pPr>
            <a:r>
              <a:rPr lang="ja-JP" altLang="en-US" sz="1600" dirty="0" smtClean="0"/>
              <a:t>７、気持ちがない人。</a:t>
            </a:r>
            <a:endParaRPr lang="en-US" altLang="ja-JP" sz="1600" dirty="0" smtClean="0"/>
          </a:p>
          <a:p>
            <a:pPr marL="0" indent="0">
              <a:buNone/>
            </a:pPr>
            <a:r>
              <a:rPr lang="ja-JP" altLang="en-US" sz="1600" dirty="0"/>
              <a:t>以上</a:t>
            </a:r>
            <a:r>
              <a:rPr lang="ja-JP" altLang="en-US" sz="1600" dirty="0" smtClean="0"/>
              <a:t>に該当する人は人の話など全く聞く耳などない。</a:t>
            </a:r>
            <a:endParaRPr lang="en-US" altLang="ja-JP" sz="1600" dirty="0" smtClean="0"/>
          </a:p>
          <a:p>
            <a:pPr marL="0" indent="0">
              <a:buNone/>
            </a:pPr>
            <a:r>
              <a:rPr lang="ja-JP" altLang="en-US" sz="1600" dirty="0" smtClean="0"/>
              <a:t>大事なのは、同じ目線で話を全部聞いてやること。同じ立場に立ち共感すること。結果がなくてもいい、相手は話を聞いてもらいたいってことを忘れず、自分の自己主張はやめること。そうすれば、信頼され、いろんな話を聞かせてくれる友となる。</a:t>
            </a:r>
            <a:endParaRPr lang="en-US" altLang="ja-JP" sz="1600" dirty="0" smtClean="0"/>
          </a:p>
          <a:p>
            <a:pPr marL="0" indent="0">
              <a:buNone/>
            </a:pPr>
            <a:endParaRPr lang="en-US" altLang="ja-JP" dirty="0" smtClean="0"/>
          </a:p>
          <a:p>
            <a:pPr marL="0" indent="0">
              <a:buNone/>
            </a:pPr>
            <a:endParaRPr kumimoji="1" lang="en-US" altLang="ja-JP" dirty="0"/>
          </a:p>
        </p:txBody>
      </p:sp>
    </p:spTree>
    <p:extLst>
      <p:ext uri="{BB962C8B-B14F-4D97-AF65-F5344CB8AC3E}">
        <p14:creationId xmlns:p14="http://schemas.microsoft.com/office/powerpoint/2010/main" val="15157910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arn(inVertic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arn(inVertical)">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barn(inVertical)">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5" presetClass="entr" presetSubtype="0" fill="hold"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2000"/>
                                        <p:tgtEl>
                                          <p:spTgt spid="3">
                                            <p:txEl>
                                              <p:pRg st="8" end="8"/>
                                            </p:txEl>
                                          </p:spTgt>
                                        </p:tgtEl>
                                      </p:cBhvr>
                                    </p:animEffect>
                                    <p:anim calcmode="lin" valueType="num">
                                      <p:cBhvr>
                                        <p:cTn id="48" dur="2000" fill="hold"/>
                                        <p:tgtEl>
                                          <p:spTgt spid="3">
                                            <p:txEl>
                                              <p:pRg st="8" end="8"/>
                                            </p:txEl>
                                          </p:spTgt>
                                        </p:tgtEl>
                                        <p:attrNameLst>
                                          <p:attrName>ppt_w</p:attrName>
                                        </p:attrNameLst>
                                      </p:cBhvr>
                                      <p:tavLst>
                                        <p:tav tm="0" fmla="#ppt_w*sin(2.5*pi*$)">
                                          <p:val>
                                            <p:fltVal val="0"/>
                                          </p:val>
                                        </p:tav>
                                        <p:tav tm="100000">
                                          <p:val>
                                            <p:fltVal val="1"/>
                                          </p:val>
                                        </p:tav>
                                      </p:tavLst>
                                    </p:anim>
                                    <p:anim calcmode="lin" valueType="num">
                                      <p:cBhvr>
                                        <p:cTn id="49" dur="2000" fill="hold"/>
                                        <p:tgtEl>
                                          <p:spTgt spid="3">
                                            <p:txEl>
                                              <p:pRg st="8" end="8"/>
                                            </p:txEl>
                                          </p:spTgt>
                                        </p:tgtEl>
                                        <p:attrNameLst>
                                          <p:attrName>ppt_h</p:attrName>
                                        </p:attrNameLst>
                                      </p:cBhvr>
                                      <p:tavLst>
                                        <p:tav tm="0">
                                          <p:val>
                                            <p:strVal val="#ppt_h"/>
                                          </p:val>
                                        </p:tav>
                                        <p:tav tm="100000">
                                          <p:val>
                                            <p:strVal val="#ppt_h"/>
                                          </p:val>
                                        </p:tav>
                                      </p:tavLst>
                                    </p:anim>
                                  </p:childTnLst>
                                </p:cTn>
                              </p:par>
                            </p:childTnLst>
                          </p:cTn>
                        </p:par>
                      </p:childTnLst>
                    </p:cTn>
                  </p:par>
                  <p:par>
                    <p:cTn id="50" fill="hold">
                      <p:stCondLst>
                        <p:cond delay="indefinite"/>
                      </p:stCondLst>
                      <p:childTnLst>
                        <p:par>
                          <p:cTn id="51" fill="hold">
                            <p:stCondLst>
                              <p:cond delay="0"/>
                            </p:stCondLst>
                            <p:childTnLst>
                              <p:par>
                                <p:cTn id="52" presetID="26" presetClass="entr" presetSubtype="0" fill="hold" nodeType="clickEffect">
                                  <p:stCondLst>
                                    <p:cond delay="0"/>
                                  </p:stCondLst>
                                  <p:childTnLst>
                                    <p:set>
                                      <p:cBhvr>
                                        <p:cTn id="53" dur="1" fill="hold">
                                          <p:stCondLst>
                                            <p:cond delay="0"/>
                                          </p:stCondLst>
                                        </p:cTn>
                                        <p:tgtEl>
                                          <p:spTgt spid="3">
                                            <p:txEl>
                                              <p:pRg st="9" end="9"/>
                                            </p:txEl>
                                          </p:spTgt>
                                        </p:tgtEl>
                                        <p:attrNameLst>
                                          <p:attrName>style.visibility</p:attrName>
                                        </p:attrNameLst>
                                      </p:cBhvr>
                                      <p:to>
                                        <p:strVal val="visible"/>
                                      </p:to>
                                    </p:set>
                                    <p:animEffect transition="in" filter="wipe(down)">
                                      <p:cBhvr>
                                        <p:cTn id="54" dur="580">
                                          <p:stCondLst>
                                            <p:cond delay="0"/>
                                          </p:stCondLst>
                                        </p:cTn>
                                        <p:tgtEl>
                                          <p:spTgt spid="3">
                                            <p:txEl>
                                              <p:pRg st="9" end="9"/>
                                            </p:txEl>
                                          </p:spTgt>
                                        </p:tgtEl>
                                      </p:cBhvr>
                                    </p:animEffect>
                                    <p:anim calcmode="lin" valueType="num">
                                      <p:cBhvr>
                                        <p:cTn id="55" dur="1822" tmFilter="0,0; 0.14,0.36; 0.43,0.73; 0.71,0.91; 1.0,1.0">
                                          <p:stCondLst>
                                            <p:cond delay="0"/>
                                          </p:stCondLst>
                                        </p:cTn>
                                        <p:tgtEl>
                                          <p:spTgt spid="3">
                                            <p:txEl>
                                              <p:pRg st="9" end="9"/>
                                            </p:txEl>
                                          </p:spTgt>
                                        </p:tgtEl>
                                        <p:attrNameLst>
                                          <p:attrName>ppt_x</p:attrName>
                                        </p:attrNameLst>
                                      </p:cBhvr>
                                      <p:tavLst>
                                        <p:tav tm="0">
                                          <p:val>
                                            <p:strVal val="#ppt_x-0.25"/>
                                          </p:val>
                                        </p:tav>
                                        <p:tav tm="100000">
                                          <p:val>
                                            <p:strVal val="#ppt_x"/>
                                          </p:val>
                                        </p:tav>
                                      </p:tavLst>
                                    </p:anim>
                                    <p:anim calcmode="lin" valueType="num">
                                      <p:cBhvr>
                                        <p:cTn id="56" dur="664" tmFilter="0.0,0.0; 0.25,0.07; 0.50,0.2; 0.75,0.467; 1.0,1.0">
                                          <p:stCondLst>
                                            <p:cond delay="0"/>
                                          </p:stCondLst>
                                        </p:cTn>
                                        <p:tgtEl>
                                          <p:spTgt spid="3">
                                            <p:txEl>
                                              <p:pRg st="9" end="9"/>
                                            </p:txEl>
                                          </p:spTgt>
                                        </p:tgtEl>
                                        <p:attrNameLst>
                                          <p:attrName>ppt_y</p:attrName>
                                        </p:attrNameLst>
                                      </p:cBhvr>
                                      <p:tavLst>
                                        <p:tav tm="0" fmla="#ppt_y-sin(pi*$)/3">
                                          <p:val>
                                            <p:fltVal val="0.5"/>
                                          </p:val>
                                        </p:tav>
                                        <p:tav tm="100000">
                                          <p:val>
                                            <p:fltVal val="1"/>
                                          </p:val>
                                        </p:tav>
                                      </p:tavLst>
                                    </p:anim>
                                    <p:anim calcmode="lin" valueType="num">
                                      <p:cBhvr>
                                        <p:cTn id="57" dur="664" tmFilter="0, 0; 0.125,0.2665; 0.25,0.4; 0.375,0.465; 0.5,0.5;  0.625,0.535; 0.75,0.6; 0.875,0.7335; 1,1">
                                          <p:stCondLst>
                                            <p:cond delay="664"/>
                                          </p:stCondLst>
                                        </p:cTn>
                                        <p:tgtEl>
                                          <p:spTgt spid="3">
                                            <p:txEl>
                                              <p:pRg st="9" end="9"/>
                                            </p:txEl>
                                          </p:spTgt>
                                        </p:tgtEl>
                                        <p:attrNameLst>
                                          <p:attrName>ppt_y</p:attrName>
                                        </p:attrNameLst>
                                      </p:cBhvr>
                                      <p:tavLst>
                                        <p:tav tm="0" fmla="#ppt_y-sin(pi*$)/9">
                                          <p:val>
                                            <p:fltVal val="0"/>
                                          </p:val>
                                        </p:tav>
                                        <p:tav tm="100000">
                                          <p:val>
                                            <p:fltVal val="1"/>
                                          </p:val>
                                        </p:tav>
                                      </p:tavLst>
                                    </p:anim>
                                    <p:anim calcmode="lin" valueType="num">
                                      <p:cBhvr>
                                        <p:cTn id="58" dur="332" tmFilter="0, 0; 0.125,0.2665; 0.25,0.4; 0.375,0.465; 0.5,0.5;  0.625,0.535; 0.75,0.6; 0.875,0.7335; 1,1">
                                          <p:stCondLst>
                                            <p:cond delay="1324"/>
                                          </p:stCondLst>
                                        </p:cTn>
                                        <p:tgtEl>
                                          <p:spTgt spid="3">
                                            <p:txEl>
                                              <p:pRg st="9" end="9"/>
                                            </p:txEl>
                                          </p:spTgt>
                                        </p:tgtEl>
                                        <p:attrNameLst>
                                          <p:attrName>ppt_y</p:attrName>
                                        </p:attrNameLst>
                                      </p:cBhvr>
                                      <p:tavLst>
                                        <p:tav tm="0" fmla="#ppt_y-sin(pi*$)/27">
                                          <p:val>
                                            <p:fltVal val="0"/>
                                          </p:val>
                                        </p:tav>
                                        <p:tav tm="100000">
                                          <p:val>
                                            <p:fltVal val="1"/>
                                          </p:val>
                                        </p:tav>
                                      </p:tavLst>
                                    </p:anim>
                                    <p:anim calcmode="lin" valueType="num">
                                      <p:cBhvr>
                                        <p:cTn id="59" dur="164" tmFilter="0, 0; 0.125,0.2665; 0.25,0.4; 0.375,0.465; 0.5,0.5;  0.625,0.535; 0.75,0.6; 0.875,0.7335; 1,1">
                                          <p:stCondLst>
                                            <p:cond delay="1656"/>
                                          </p:stCondLst>
                                        </p:cTn>
                                        <p:tgtEl>
                                          <p:spTgt spid="3">
                                            <p:txEl>
                                              <p:pRg st="9" end="9"/>
                                            </p:txEl>
                                          </p:spTgt>
                                        </p:tgtEl>
                                        <p:attrNameLst>
                                          <p:attrName>ppt_y</p:attrName>
                                        </p:attrNameLst>
                                      </p:cBhvr>
                                      <p:tavLst>
                                        <p:tav tm="0" fmla="#ppt_y-sin(pi*$)/81">
                                          <p:val>
                                            <p:fltVal val="0"/>
                                          </p:val>
                                        </p:tav>
                                        <p:tav tm="100000">
                                          <p:val>
                                            <p:fltVal val="1"/>
                                          </p:val>
                                        </p:tav>
                                      </p:tavLst>
                                    </p:anim>
                                    <p:animScale>
                                      <p:cBhvr>
                                        <p:cTn id="60" dur="26">
                                          <p:stCondLst>
                                            <p:cond delay="650"/>
                                          </p:stCondLst>
                                        </p:cTn>
                                        <p:tgtEl>
                                          <p:spTgt spid="3">
                                            <p:txEl>
                                              <p:pRg st="9" end="9"/>
                                            </p:txEl>
                                          </p:spTgt>
                                        </p:tgtEl>
                                      </p:cBhvr>
                                      <p:to x="100000" y="60000"/>
                                    </p:animScale>
                                    <p:animScale>
                                      <p:cBhvr>
                                        <p:cTn id="61" dur="166" decel="50000">
                                          <p:stCondLst>
                                            <p:cond delay="676"/>
                                          </p:stCondLst>
                                        </p:cTn>
                                        <p:tgtEl>
                                          <p:spTgt spid="3">
                                            <p:txEl>
                                              <p:pRg st="9" end="9"/>
                                            </p:txEl>
                                          </p:spTgt>
                                        </p:tgtEl>
                                      </p:cBhvr>
                                      <p:to x="100000" y="100000"/>
                                    </p:animScale>
                                    <p:animScale>
                                      <p:cBhvr>
                                        <p:cTn id="62" dur="26">
                                          <p:stCondLst>
                                            <p:cond delay="1312"/>
                                          </p:stCondLst>
                                        </p:cTn>
                                        <p:tgtEl>
                                          <p:spTgt spid="3">
                                            <p:txEl>
                                              <p:pRg st="9" end="9"/>
                                            </p:txEl>
                                          </p:spTgt>
                                        </p:tgtEl>
                                      </p:cBhvr>
                                      <p:to x="100000" y="80000"/>
                                    </p:animScale>
                                    <p:animScale>
                                      <p:cBhvr>
                                        <p:cTn id="63" dur="166" decel="50000">
                                          <p:stCondLst>
                                            <p:cond delay="1338"/>
                                          </p:stCondLst>
                                        </p:cTn>
                                        <p:tgtEl>
                                          <p:spTgt spid="3">
                                            <p:txEl>
                                              <p:pRg st="9" end="9"/>
                                            </p:txEl>
                                          </p:spTgt>
                                        </p:tgtEl>
                                      </p:cBhvr>
                                      <p:to x="100000" y="100000"/>
                                    </p:animScale>
                                    <p:animScale>
                                      <p:cBhvr>
                                        <p:cTn id="64" dur="26">
                                          <p:stCondLst>
                                            <p:cond delay="1642"/>
                                          </p:stCondLst>
                                        </p:cTn>
                                        <p:tgtEl>
                                          <p:spTgt spid="3">
                                            <p:txEl>
                                              <p:pRg st="9" end="9"/>
                                            </p:txEl>
                                          </p:spTgt>
                                        </p:tgtEl>
                                      </p:cBhvr>
                                      <p:to x="100000" y="90000"/>
                                    </p:animScale>
                                    <p:animScale>
                                      <p:cBhvr>
                                        <p:cTn id="65" dur="166" decel="50000">
                                          <p:stCondLst>
                                            <p:cond delay="1668"/>
                                          </p:stCondLst>
                                        </p:cTn>
                                        <p:tgtEl>
                                          <p:spTgt spid="3">
                                            <p:txEl>
                                              <p:pRg st="9" end="9"/>
                                            </p:txEl>
                                          </p:spTgt>
                                        </p:tgtEl>
                                      </p:cBhvr>
                                      <p:to x="100000" y="100000"/>
                                    </p:animScale>
                                    <p:animScale>
                                      <p:cBhvr>
                                        <p:cTn id="66" dur="26">
                                          <p:stCondLst>
                                            <p:cond delay="1808"/>
                                          </p:stCondLst>
                                        </p:cTn>
                                        <p:tgtEl>
                                          <p:spTgt spid="3">
                                            <p:txEl>
                                              <p:pRg st="9" end="9"/>
                                            </p:txEl>
                                          </p:spTgt>
                                        </p:tgtEl>
                                      </p:cBhvr>
                                      <p:to x="100000" y="95000"/>
                                    </p:animScale>
                                    <p:animScale>
                                      <p:cBhvr>
                                        <p:cTn id="67" dur="166" decel="50000">
                                          <p:stCondLst>
                                            <p:cond delay="1834"/>
                                          </p:stCondLst>
                                        </p:cTn>
                                        <p:tgtEl>
                                          <p:spTgt spid="3">
                                            <p:txEl>
                                              <p:pRg st="9" end="9"/>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a:spLocks noGrp="1"/>
          </p:cNvSpPr>
          <p:nvPr>
            <p:ph sz="quarter" idx="13"/>
          </p:nvPr>
        </p:nvSpPr>
        <p:spPr>
          <a:xfrm>
            <a:off x="685800" y="1301750"/>
            <a:ext cx="7772400" cy="5039415"/>
          </a:xfrm>
        </p:spPr>
        <p:txBody>
          <a:bodyPr>
            <a:normAutofit lnSpcReduction="10000"/>
          </a:bodyPr>
          <a:lstStyle/>
          <a:p>
            <a:pPr marL="0" indent="0">
              <a:buNone/>
            </a:pPr>
            <a:r>
              <a:rPr lang="ja-JP" altLang="en-US" sz="2800" dirty="0"/>
              <a:t>・変化を求め、変化を楽しむ。</a:t>
            </a:r>
            <a:endParaRPr lang="en-US" altLang="ja-JP" sz="2800" dirty="0"/>
          </a:p>
          <a:p>
            <a:pPr marL="0" indent="0">
              <a:buNone/>
            </a:pPr>
            <a:endParaRPr lang="en-US" altLang="ja-JP" dirty="0"/>
          </a:p>
          <a:p>
            <a:pPr marL="0" indent="0">
              <a:buNone/>
            </a:pPr>
            <a:r>
              <a:rPr lang="ja-JP" altLang="en-US" dirty="0"/>
              <a:t>人が安定を求めるのはなぜか</a:t>
            </a:r>
            <a:r>
              <a:rPr lang="ja-JP" altLang="en-US" dirty="0" smtClean="0"/>
              <a:t>？</a:t>
            </a:r>
            <a:endParaRPr lang="en-US" altLang="ja-JP" dirty="0" smtClean="0"/>
          </a:p>
          <a:p>
            <a:pPr marL="0" indent="0">
              <a:buNone/>
            </a:pPr>
            <a:r>
              <a:rPr lang="ja-JP" altLang="en-US" dirty="0" smtClean="0"/>
              <a:t>答え</a:t>
            </a:r>
            <a:r>
              <a:rPr lang="ja-JP" altLang="en-US" dirty="0"/>
              <a:t>は簡単である。ラクだから、何も考えなくてもよい。</a:t>
            </a:r>
            <a:endParaRPr lang="en-US" altLang="ja-JP" dirty="0"/>
          </a:p>
          <a:p>
            <a:pPr marL="0" indent="0">
              <a:buNone/>
            </a:pPr>
            <a:r>
              <a:rPr lang="ja-JP" altLang="en-US" dirty="0"/>
              <a:t>しかし、周りの環境が変わっていく中で自分が変わらなければどうなるのか。</a:t>
            </a:r>
            <a:endParaRPr lang="en-US" altLang="ja-JP" dirty="0"/>
          </a:p>
          <a:p>
            <a:pPr marL="0" indent="0">
              <a:buNone/>
            </a:pPr>
            <a:r>
              <a:rPr lang="ja-JP" altLang="en-US" dirty="0"/>
              <a:t>安定は確かに心地がいいものですが、そこに浸っていたら危険なのです。</a:t>
            </a:r>
            <a:endParaRPr lang="en-US" altLang="ja-JP" dirty="0"/>
          </a:p>
          <a:p>
            <a:pPr marL="0" indent="0">
              <a:buNone/>
            </a:pPr>
            <a:r>
              <a:rPr lang="ja-JP" altLang="en-US" dirty="0"/>
              <a:t>大事なのは、自ら変化を求め、変化を楽しむことです。</a:t>
            </a:r>
            <a:endParaRPr lang="en-US" altLang="ja-JP" dirty="0"/>
          </a:p>
          <a:p>
            <a:pPr marL="0" indent="0">
              <a:buNone/>
            </a:pPr>
            <a:r>
              <a:rPr lang="ja-JP" altLang="en-US" dirty="0"/>
              <a:t>うまくいく人たちは変わることを恐れない。変わることを面倒に思わない。成長の場にしているのです。</a:t>
            </a:r>
            <a:endParaRPr lang="en-US" altLang="ja-JP" dirty="0"/>
          </a:p>
          <a:p>
            <a:pPr marL="0" indent="0">
              <a:buNone/>
            </a:pPr>
            <a:endParaRPr kumimoji="1" lang="ja-JP" altLang="en-US" dirty="0"/>
          </a:p>
        </p:txBody>
      </p:sp>
    </p:spTree>
    <p:extLst>
      <p:ext uri="{BB962C8B-B14F-4D97-AF65-F5344CB8AC3E}">
        <p14:creationId xmlns:p14="http://schemas.microsoft.com/office/powerpoint/2010/main" val="33326731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down)">
                                      <p:cBhvr>
                                        <p:cTn id="7" dur="580">
                                          <p:stCondLst>
                                            <p:cond delay="0"/>
                                          </p:stCondLst>
                                        </p:cTn>
                                        <p:tgtEl>
                                          <p:spTgt spid="4">
                                            <p:txEl>
                                              <p:pRg st="0" end="0"/>
                                            </p:txEl>
                                          </p:spTgt>
                                        </p:tgtEl>
                                      </p:cBhvr>
                                    </p:animEffect>
                                    <p:anim calcmode="lin" valueType="num">
                                      <p:cBhvr>
                                        <p:cTn id="8" dur="1822" tmFilter="0,0; 0.14,0.36; 0.43,0.73; 0.71,0.91; 1.0,1.0">
                                          <p:stCondLst>
                                            <p:cond delay="0"/>
                                          </p:stCondLst>
                                        </p:cTn>
                                        <p:tgtEl>
                                          <p:spTgt spid="4">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xEl>
                                              <p:pRg st="0" end="0"/>
                                            </p:txEl>
                                          </p:spTgt>
                                        </p:tgtEl>
                                      </p:cBhvr>
                                      <p:to x="100000" y="60000"/>
                                    </p:animScale>
                                    <p:animScale>
                                      <p:cBhvr>
                                        <p:cTn id="14" dur="166" decel="50000">
                                          <p:stCondLst>
                                            <p:cond delay="676"/>
                                          </p:stCondLst>
                                        </p:cTn>
                                        <p:tgtEl>
                                          <p:spTgt spid="4">
                                            <p:txEl>
                                              <p:pRg st="0" end="0"/>
                                            </p:txEl>
                                          </p:spTgt>
                                        </p:tgtEl>
                                      </p:cBhvr>
                                      <p:to x="100000" y="100000"/>
                                    </p:animScale>
                                    <p:animScale>
                                      <p:cBhvr>
                                        <p:cTn id="15" dur="26">
                                          <p:stCondLst>
                                            <p:cond delay="1312"/>
                                          </p:stCondLst>
                                        </p:cTn>
                                        <p:tgtEl>
                                          <p:spTgt spid="4">
                                            <p:txEl>
                                              <p:pRg st="0" end="0"/>
                                            </p:txEl>
                                          </p:spTgt>
                                        </p:tgtEl>
                                      </p:cBhvr>
                                      <p:to x="100000" y="80000"/>
                                    </p:animScale>
                                    <p:animScale>
                                      <p:cBhvr>
                                        <p:cTn id="16" dur="166" decel="50000">
                                          <p:stCondLst>
                                            <p:cond delay="1338"/>
                                          </p:stCondLst>
                                        </p:cTn>
                                        <p:tgtEl>
                                          <p:spTgt spid="4">
                                            <p:txEl>
                                              <p:pRg st="0" end="0"/>
                                            </p:txEl>
                                          </p:spTgt>
                                        </p:tgtEl>
                                      </p:cBhvr>
                                      <p:to x="100000" y="100000"/>
                                    </p:animScale>
                                    <p:animScale>
                                      <p:cBhvr>
                                        <p:cTn id="17" dur="26">
                                          <p:stCondLst>
                                            <p:cond delay="1642"/>
                                          </p:stCondLst>
                                        </p:cTn>
                                        <p:tgtEl>
                                          <p:spTgt spid="4">
                                            <p:txEl>
                                              <p:pRg st="0" end="0"/>
                                            </p:txEl>
                                          </p:spTgt>
                                        </p:tgtEl>
                                      </p:cBhvr>
                                      <p:to x="100000" y="90000"/>
                                    </p:animScale>
                                    <p:animScale>
                                      <p:cBhvr>
                                        <p:cTn id="18" dur="166" decel="50000">
                                          <p:stCondLst>
                                            <p:cond delay="1668"/>
                                          </p:stCondLst>
                                        </p:cTn>
                                        <p:tgtEl>
                                          <p:spTgt spid="4">
                                            <p:txEl>
                                              <p:pRg st="0" end="0"/>
                                            </p:txEl>
                                          </p:spTgt>
                                        </p:tgtEl>
                                      </p:cBhvr>
                                      <p:to x="100000" y="100000"/>
                                    </p:animScale>
                                    <p:animScale>
                                      <p:cBhvr>
                                        <p:cTn id="19" dur="26">
                                          <p:stCondLst>
                                            <p:cond delay="1808"/>
                                          </p:stCondLst>
                                        </p:cTn>
                                        <p:tgtEl>
                                          <p:spTgt spid="4">
                                            <p:txEl>
                                              <p:pRg st="0" end="0"/>
                                            </p:txEl>
                                          </p:spTgt>
                                        </p:tgtEl>
                                      </p:cBhvr>
                                      <p:to x="100000" y="95000"/>
                                    </p:animScale>
                                    <p:animScale>
                                      <p:cBhvr>
                                        <p:cTn id="20" dur="166" decel="50000">
                                          <p:stCondLst>
                                            <p:cond delay="1834"/>
                                          </p:stCondLst>
                                        </p:cTn>
                                        <p:tgtEl>
                                          <p:spTgt spid="4">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nodeType="clickEffect">
                                  <p:stCondLst>
                                    <p:cond delay="0"/>
                                  </p:stCondLst>
                                  <p:childTnLst>
                                    <p:set>
                                      <p:cBhvr>
                                        <p:cTn id="24" dur="1" fill="hold">
                                          <p:stCondLst>
                                            <p:cond delay="0"/>
                                          </p:stCondLst>
                                        </p:cTn>
                                        <p:tgtEl>
                                          <p:spTgt spid="4">
                                            <p:txEl>
                                              <p:pRg st="2" end="2"/>
                                            </p:txEl>
                                          </p:spTgt>
                                        </p:tgtEl>
                                        <p:attrNameLst>
                                          <p:attrName>style.visibility</p:attrName>
                                        </p:attrNameLst>
                                      </p:cBhvr>
                                      <p:to>
                                        <p:strVal val="visible"/>
                                      </p:to>
                                    </p:set>
                                    <p:animEffect transition="in" filter="barn(inVertical)">
                                      <p:cBhvr>
                                        <p:cTn id="25" dur="500"/>
                                        <p:tgtEl>
                                          <p:spTgt spid="4">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nodeType="clickEffect">
                                  <p:stCondLst>
                                    <p:cond delay="0"/>
                                  </p:stCondLst>
                                  <p:childTnLst>
                                    <p:set>
                                      <p:cBhvr>
                                        <p:cTn id="29" dur="1" fill="hold">
                                          <p:stCondLst>
                                            <p:cond delay="0"/>
                                          </p:stCondLst>
                                        </p:cTn>
                                        <p:tgtEl>
                                          <p:spTgt spid="4">
                                            <p:txEl>
                                              <p:pRg st="3" end="3"/>
                                            </p:txEl>
                                          </p:spTgt>
                                        </p:tgtEl>
                                        <p:attrNameLst>
                                          <p:attrName>style.visibility</p:attrName>
                                        </p:attrNameLst>
                                      </p:cBhvr>
                                      <p:to>
                                        <p:strVal val="visible"/>
                                      </p:to>
                                    </p:set>
                                    <p:animEffect transition="in" filter="barn(inVertical)">
                                      <p:cBhvr>
                                        <p:cTn id="30" dur="500"/>
                                        <p:tgtEl>
                                          <p:spTgt spid="4">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nodeType="clickEffect">
                                  <p:stCondLst>
                                    <p:cond delay="0"/>
                                  </p:stCondLst>
                                  <p:childTnLst>
                                    <p:set>
                                      <p:cBhvr>
                                        <p:cTn id="34" dur="1" fill="hold">
                                          <p:stCondLst>
                                            <p:cond delay="0"/>
                                          </p:stCondLst>
                                        </p:cTn>
                                        <p:tgtEl>
                                          <p:spTgt spid="4">
                                            <p:txEl>
                                              <p:pRg st="4" end="4"/>
                                            </p:txEl>
                                          </p:spTgt>
                                        </p:tgtEl>
                                        <p:attrNameLst>
                                          <p:attrName>style.visibility</p:attrName>
                                        </p:attrNameLst>
                                      </p:cBhvr>
                                      <p:to>
                                        <p:strVal val="visible"/>
                                      </p:to>
                                    </p:set>
                                    <p:animEffect transition="in" filter="barn(inVertical)">
                                      <p:cBhvr>
                                        <p:cTn id="35" dur="500"/>
                                        <p:tgtEl>
                                          <p:spTgt spid="4">
                                            <p:txEl>
                                              <p:pRg st="4" end="4"/>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6" presetClass="entr" presetSubtype="21" fill="hold" nodeType="clickEffect">
                                  <p:stCondLst>
                                    <p:cond delay="0"/>
                                  </p:stCondLst>
                                  <p:childTnLst>
                                    <p:set>
                                      <p:cBhvr>
                                        <p:cTn id="39" dur="1" fill="hold">
                                          <p:stCondLst>
                                            <p:cond delay="0"/>
                                          </p:stCondLst>
                                        </p:cTn>
                                        <p:tgtEl>
                                          <p:spTgt spid="4">
                                            <p:txEl>
                                              <p:pRg st="5" end="5"/>
                                            </p:txEl>
                                          </p:spTgt>
                                        </p:tgtEl>
                                        <p:attrNameLst>
                                          <p:attrName>style.visibility</p:attrName>
                                        </p:attrNameLst>
                                      </p:cBhvr>
                                      <p:to>
                                        <p:strVal val="visible"/>
                                      </p:to>
                                    </p:set>
                                    <p:animEffect transition="in" filter="barn(inVertical)">
                                      <p:cBhvr>
                                        <p:cTn id="40" dur="500"/>
                                        <p:tgtEl>
                                          <p:spTgt spid="4">
                                            <p:txEl>
                                              <p:pRg st="5" end="5"/>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45" presetClass="entr" presetSubtype="0" fill="hold" nodeType="clickEffect">
                                  <p:stCondLst>
                                    <p:cond delay="0"/>
                                  </p:stCondLst>
                                  <p:childTnLst>
                                    <p:set>
                                      <p:cBhvr>
                                        <p:cTn id="44" dur="1" fill="hold">
                                          <p:stCondLst>
                                            <p:cond delay="0"/>
                                          </p:stCondLst>
                                        </p:cTn>
                                        <p:tgtEl>
                                          <p:spTgt spid="4">
                                            <p:txEl>
                                              <p:pRg st="6" end="6"/>
                                            </p:txEl>
                                          </p:spTgt>
                                        </p:tgtEl>
                                        <p:attrNameLst>
                                          <p:attrName>style.visibility</p:attrName>
                                        </p:attrNameLst>
                                      </p:cBhvr>
                                      <p:to>
                                        <p:strVal val="visible"/>
                                      </p:to>
                                    </p:set>
                                    <p:animEffect transition="in" filter="fade">
                                      <p:cBhvr>
                                        <p:cTn id="45" dur="2000"/>
                                        <p:tgtEl>
                                          <p:spTgt spid="4">
                                            <p:txEl>
                                              <p:pRg st="6" end="6"/>
                                            </p:txEl>
                                          </p:spTgt>
                                        </p:tgtEl>
                                      </p:cBhvr>
                                    </p:animEffect>
                                    <p:anim calcmode="lin" valueType="num">
                                      <p:cBhvr>
                                        <p:cTn id="46" dur="2000" fill="hold"/>
                                        <p:tgtEl>
                                          <p:spTgt spid="4">
                                            <p:txEl>
                                              <p:pRg st="6" end="6"/>
                                            </p:txEl>
                                          </p:spTgt>
                                        </p:tgtEl>
                                        <p:attrNameLst>
                                          <p:attrName>ppt_w</p:attrName>
                                        </p:attrNameLst>
                                      </p:cBhvr>
                                      <p:tavLst>
                                        <p:tav tm="0" fmla="#ppt_w*sin(2.5*pi*$)">
                                          <p:val>
                                            <p:fltVal val="0"/>
                                          </p:val>
                                        </p:tav>
                                        <p:tav tm="100000">
                                          <p:val>
                                            <p:fltVal val="1"/>
                                          </p:val>
                                        </p:tav>
                                      </p:tavLst>
                                    </p:anim>
                                    <p:anim calcmode="lin" valueType="num">
                                      <p:cBhvr>
                                        <p:cTn id="47" dur="2000" fill="hold"/>
                                        <p:tgtEl>
                                          <p:spTgt spid="4">
                                            <p:txEl>
                                              <p:pRg st="6" end="6"/>
                                            </p:txEl>
                                          </p:spTgt>
                                        </p:tgtEl>
                                        <p:attrNameLst>
                                          <p:attrName>ppt_h</p:attrName>
                                        </p:attrNameLst>
                                      </p:cBhvr>
                                      <p:tavLst>
                                        <p:tav tm="0">
                                          <p:val>
                                            <p:strVal val="#ppt_h"/>
                                          </p:val>
                                        </p:tav>
                                        <p:tav tm="100000">
                                          <p:val>
                                            <p:strVal val="#ppt_h"/>
                                          </p:val>
                                        </p:tav>
                                      </p:tavLst>
                                    </p:anim>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nodeType="clickEffect">
                                  <p:stCondLst>
                                    <p:cond delay="0"/>
                                  </p:stCondLst>
                                  <p:childTnLst>
                                    <p:set>
                                      <p:cBhvr>
                                        <p:cTn id="51" dur="1" fill="hold">
                                          <p:stCondLst>
                                            <p:cond delay="0"/>
                                          </p:stCondLst>
                                        </p:cTn>
                                        <p:tgtEl>
                                          <p:spTgt spid="4">
                                            <p:txEl>
                                              <p:pRg st="7" end="7"/>
                                            </p:txEl>
                                          </p:spTgt>
                                        </p:tgtEl>
                                        <p:attrNameLst>
                                          <p:attrName>style.visibility</p:attrName>
                                        </p:attrNameLst>
                                      </p:cBhvr>
                                      <p:to>
                                        <p:strVal val="visible"/>
                                      </p:to>
                                    </p:set>
                                    <p:animEffect transition="in" filter="barn(inVertical)">
                                      <p:cBhvr>
                                        <p:cTn id="52" dur="500"/>
                                        <p:tgtEl>
                                          <p:spTgt spid="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sz="quarter" idx="13"/>
          </p:nvPr>
        </p:nvSpPr>
        <p:spPr>
          <a:xfrm>
            <a:off x="630466" y="1461837"/>
            <a:ext cx="7772870" cy="4682931"/>
          </a:xfrm>
        </p:spPr>
        <p:txBody>
          <a:bodyPr/>
          <a:lstStyle/>
          <a:p>
            <a:pPr marL="0" indent="0">
              <a:buNone/>
            </a:pPr>
            <a:r>
              <a:rPr kumimoji="1" lang="ja-JP" altLang="en-US" sz="2800" dirty="0" smtClean="0"/>
              <a:t>・知識やスキルよりも人間力</a:t>
            </a:r>
            <a:endParaRPr kumimoji="1" lang="en-US" altLang="ja-JP" sz="2800" dirty="0" smtClean="0"/>
          </a:p>
          <a:p>
            <a:pPr marL="0" indent="0">
              <a:buNone/>
            </a:pPr>
            <a:endParaRPr lang="en-US" altLang="ja-JP" dirty="0" smtClean="0"/>
          </a:p>
          <a:p>
            <a:pPr marL="0" indent="0">
              <a:buNone/>
            </a:pPr>
            <a:r>
              <a:rPr lang="ja-JP" altLang="en-US" dirty="0" smtClean="0"/>
              <a:t>人としてきちんとしているかが問われてくる。</a:t>
            </a:r>
            <a:endParaRPr lang="en-US" altLang="ja-JP" dirty="0" smtClean="0"/>
          </a:p>
          <a:p>
            <a:pPr marL="0" indent="0">
              <a:buNone/>
            </a:pPr>
            <a:r>
              <a:rPr lang="ja-JP" altLang="en-US" dirty="0" smtClean="0"/>
              <a:t>仕事力と人間力と表現すると仕事をする力の一方で人としての力、きちんと生きていく力を磨いていかなければ、だれもついては来てくれない。</a:t>
            </a:r>
            <a:endParaRPr lang="en-US" altLang="ja-JP" dirty="0" smtClean="0"/>
          </a:p>
          <a:p>
            <a:pPr marL="0" indent="0">
              <a:buNone/>
            </a:pPr>
            <a:r>
              <a:rPr lang="ja-JP" altLang="en-US" dirty="0" smtClean="0"/>
              <a:t>仕事が出来たとしても人間的な魅力のない人、人間としてどうかと思われるような人に、ついていこうとは思わないはず。</a:t>
            </a:r>
            <a:endParaRPr lang="en-US" altLang="ja-JP" dirty="0" smtClean="0"/>
          </a:p>
          <a:p>
            <a:pPr marL="0" indent="0">
              <a:buNone/>
            </a:pPr>
            <a:r>
              <a:rPr lang="ja-JP" altLang="en-US" dirty="0" smtClean="0"/>
              <a:t>正しい行いをし、穏やかで、包容力があり、道徳を意識している人、そういう人は、応援したくなるし、ついていこうと思うはずです。</a:t>
            </a:r>
            <a:endParaRPr lang="en-US" altLang="ja-JP" dirty="0"/>
          </a:p>
          <a:p>
            <a:pPr marL="0" indent="0">
              <a:buNone/>
            </a:pPr>
            <a:endParaRPr kumimoji="1" lang="ja-JP" altLang="en-US" dirty="0"/>
          </a:p>
        </p:txBody>
      </p:sp>
    </p:spTree>
    <p:extLst>
      <p:ext uri="{BB962C8B-B14F-4D97-AF65-F5344CB8AC3E}">
        <p14:creationId xmlns:p14="http://schemas.microsoft.com/office/powerpoint/2010/main" val="33660954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barn(inVertical)">
                                      <p:cBhvr>
                                        <p:cTn id="25" dur="500"/>
                                        <p:tgtEl>
                                          <p:spTgt spid="3">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Effect transition="in" filter="barn(inVertical)">
                                      <p:cBhvr>
                                        <p:cTn id="30" dur="5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barn(inVertical)">
                                      <p:cBhvr>
                                        <p:cTn id="35" dur="500"/>
                                        <p:tgtEl>
                                          <p:spTgt spid="3">
                                            <p:txEl>
                                              <p:pRg st="4" end="4"/>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26" presetClass="entr" presetSubtype="0" fill="hold" nodeType="clickEffect">
                                  <p:stCondLst>
                                    <p:cond delay="0"/>
                                  </p:stCondLst>
                                  <p:childTnLst>
                                    <p:set>
                                      <p:cBhvr>
                                        <p:cTn id="39" dur="1" fill="hold">
                                          <p:stCondLst>
                                            <p:cond delay="0"/>
                                          </p:stCondLst>
                                        </p:cTn>
                                        <p:tgtEl>
                                          <p:spTgt spid="3">
                                            <p:txEl>
                                              <p:pRg st="5" end="5"/>
                                            </p:txEl>
                                          </p:spTgt>
                                        </p:tgtEl>
                                        <p:attrNameLst>
                                          <p:attrName>style.visibility</p:attrName>
                                        </p:attrNameLst>
                                      </p:cBhvr>
                                      <p:to>
                                        <p:strVal val="visible"/>
                                      </p:to>
                                    </p:set>
                                    <p:animEffect transition="in" filter="wipe(down)">
                                      <p:cBhvr>
                                        <p:cTn id="40" dur="580">
                                          <p:stCondLst>
                                            <p:cond delay="0"/>
                                          </p:stCondLst>
                                        </p:cTn>
                                        <p:tgtEl>
                                          <p:spTgt spid="3">
                                            <p:txEl>
                                              <p:pRg st="5" end="5"/>
                                            </p:txEl>
                                          </p:spTgt>
                                        </p:tgtEl>
                                      </p:cBhvr>
                                    </p:animEffect>
                                    <p:anim calcmode="lin" valueType="num">
                                      <p:cBhvr>
                                        <p:cTn id="41" dur="1822" tmFilter="0,0; 0.14,0.36; 0.43,0.73; 0.71,0.91; 1.0,1.0">
                                          <p:stCondLst>
                                            <p:cond delay="0"/>
                                          </p:stCondLst>
                                        </p:cTn>
                                        <p:tgtEl>
                                          <p:spTgt spid="3">
                                            <p:txEl>
                                              <p:pRg st="5" end="5"/>
                                            </p:txEl>
                                          </p:spTgt>
                                        </p:tgtEl>
                                        <p:attrNameLst>
                                          <p:attrName>ppt_x</p:attrName>
                                        </p:attrNameLst>
                                      </p:cBhvr>
                                      <p:tavLst>
                                        <p:tav tm="0">
                                          <p:val>
                                            <p:strVal val="#ppt_x-0.25"/>
                                          </p:val>
                                        </p:tav>
                                        <p:tav tm="100000">
                                          <p:val>
                                            <p:strVal val="#ppt_x"/>
                                          </p:val>
                                        </p:tav>
                                      </p:tavLst>
                                    </p:anim>
                                    <p:anim calcmode="lin" valueType="num">
                                      <p:cBhvr>
                                        <p:cTn id="42" dur="664" tmFilter="0.0,0.0; 0.25,0.07; 0.50,0.2; 0.75,0.467; 1.0,1.0">
                                          <p:stCondLst>
                                            <p:cond delay="0"/>
                                          </p:stCondLst>
                                        </p:cTn>
                                        <p:tgtEl>
                                          <p:spTgt spid="3">
                                            <p:txEl>
                                              <p:pRg st="5" end="5"/>
                                            </p:txEl>
                                          </p:spTgt>
                                        </p:tgtEl>
                                        <p:attrNameLst>
                                          <p:attrName>ppt_y</p:attrName>
                                        </p:attrNameLst>
                                      </p:cBhvr>
                                      <p:tavLst>
                                        <p:tav tm="0" fmla="#ppt_y-sin(pi*$)/3">
                                          <p:val>
                                            <p:fltVal val="0.5"/>
                                          </p:val>
                                        </p:tav>
                                        <p:tav tm="100000">
                                          <p:val>
                                            <p:fltVal val="1"/>
                                          </p:val>
                                        </p:tav>
                                      </p:tavLst>
                                    </p:anim>
                                    <p:anim calcmode="lin" valueType="num">
                                      <p:cBhvr>
                                        <p:cTn id="43" dur="664" tmFilter="0, 0; 0.125,0.2665; 0.25,0.4; 0.375,0.465; 0.5,0.5;  0.625,0.535; 0.75,0.6; 0.875,0.7335; 1,1">
                                          <p:stCondLst>
                                            <p:cond delay="664"/>
                                          </p:stCondLst>
                                        </p:cTn>
                                        <p:tgtEl>
                                          <p:spTgt spid="3">
                                            <p:txEl>
                                              <p:pRg st="5" end="5"/>
                                            </p:txEl>
                                          </p:spTgt>
                                        </p:tgtEl>
                                        <p:attrNameLst>
                                          <p:attrName>ppt_y</p:attrName>
                                        </p:attrNameLst>
                                      </p:cBhvr>
                                      <p:tavLst>
                                        <p:tav tm="0" fmla="#ppt_y-sin(pi*$)/9">
                                          <p:val>
                                            <p:fltVal val="0"/>
                                          </p:val>
                                        </p:tav>
                                        <p:tav tm="100000">
                                          <p:val>
                                            <p:fltVal val="1"/>
                                          </p:val>
                                        </p:tav>
                                      </p:tavLst>
                                    </p:anim>
                                    <p:anim calcmode="lin" valueType="num">
                                      <p:cBhvr>
                                        <p:cTn id="44" dur="332" tmFilter="0, 0; 0.125,0.2665; 0.25,0.4; 0.375,0.465; 0.5,0.5;  0.625,0.535; 0.75,0.6; 0.875,0.7335; 1,1">
                                          <p:stCondLst>
                                            <p:cond delay="1324"/>
                                          </p:stCondLst>
                                        </p:cTn>
                                        <p:tgtEl>
                                          <p:spTgt spid="3">
                                            <p:txEl>
                                              <p:pRg st="5" end="5"/>
                                            </p:txEl>
                                          </p:spTgt>
                                        </p:tgtEl>
                                        <p:attrNameLst>
                                          <p:attrName>ppt_y</p:attrName>
                                        </p:attrNameLst>
                                      </p:cBhvr>
                                      <p:tavLst>
                                        <p:tav tm="0" fmla="#ppt_y-sin(pi*$)/27">
                                          <p:val>
                                            <p:fltVal val="0"/>
                                          </p:val>
                                        </p:tav>
                                        <p:tav tm="100000">
                                          <p:val>
                                            <p:fltVal val="1"/>
                                          </p:val>
                                        </p:tav>
                                      </p:tavLst>
                                    </p:anim>
                                    <p:anim calcmode="lin" valueType="num">
                                      <p:cBhvr>
                                        <p:cTn id="45" dur="164" tmFilter="0, 0; 0.125,0.2665; 0.25,0.4; 0.375,0.465; 0.5,0.5;  0.625,0.535; 0.75,0.6; 0.875,0.7335; 1,1">
                                          <p:stCondLst>
                                            <p:cond delay="1656"/>
                                          </p:stCondLst>
                                        </p:cTn>
                                        <p:tgtEl>
                                          <p:spTgt spid="3">
                                            <p:txEl>
                                              <p:pRg st="5" end="5"/>
                                            </p:txEl>
                                          </p:spTgt>
                                        </p:tgtEl>
                                        <p:attrNameLst>
                                          <p:attrName>ppt_y</p:attrName>
                                        </p:attrNameLst>
                                      </p:cBhvr>
                                      <p:tavLst>
                                        <p:tav tm="0" fmla="#ppt_y-sin(pi*$)/81">
                                          <p:val>
                                            <p:fltVal val="0"/>
                                          </p:val>
                                        </p:tav>
                                        <p:tav tm="100000">
                                          <p:val>
                                            <p:fltVal val="1"/>
                                          </p:val>
                                        </p:tav>
                                      </p:tavLst>
                                    </p:anim>
                                    <p:animScale>
                                      <p:cBhvr>
                                        <p:cTn id="46" dur="26">
                                          <p:stCondLst>
                                            <p:cond delay="650"/>
                                          </p:stCondLst>
                                        </p:cTn>
                                        <p:tgtEl>
                                          <p:spTgt spid="3">
                                            <p:txEl>
                                              <p:pRg st="5" end="5"/>
                                            </p:txEl>
                                          </p:spTgt>
                                        </p:tgtEl>
                                      </p:cBhvr>
                                      <p:to x="100000" y="60000"/>
                                    </p:animScale>
                                    <p:animScale>
                                      <p:cBhvr>
                                        <p:cTn id="47" dur="166" decel="50000">
                                          <p:stCondLst>
                                            <p:cond delay="676"/>
                                          </p:stCondLst>
                                        </p:cTn>
                                        <p:tgtEl>
                                          <p:spTgt spid="3">
                                            <p:txEl>
                                              <p:pRg st="5" end="5"/>
                                            </p:txEl>
                                          </p:spTgt>
                                        </p:tgtEl>
                                      </p:cBhvr>
                                      <p:to x="100000" y="100000"/>
                                    </p:animScale>
                                    <p:animScale>
                                      <p:cBhvr>
                                        <p:cTn id="48" dur="26">
                                          <p:stCondLst>
                                            <p:cond delay="1312"/>
                                          </p:stCondLst>
                                        </p:cTn>
                                        <p:tgtEl>
                                          <p:spTgt spid="3">
                                            <p:txEl>
                                              <p:pRg st="5" end="5"/>
                                            </p:txEl>
                                          </p:spTgt>
                                        </p:tgtEl>
                                      </p:cBhvr>
                                      <p:to x="100000" y="80000"/>
                                    </p:animScale>
                                    <p:animScale>
                                      <p:cBhvr>
                                        <p:cTn id="49" dur="166" decel="50000">
                                          <p:stCondLst>
                                            <p:cond delay="1338"/>
                                          </p:stCondLst>
                                        </p:cTn>
                                        <p:tgtEl>
                                          <p:spTgt spid="3">
                                            <p:txEl>
                                              <p:pRg st="5" end="5"/>
                                            </p:txEl>
                                          </p:spTgt>
                                        </p:tgtEl>
                                      </p:cBhvr>
                                      <p:to x="100000" y="100000"/>
                                    </p:animScale>
                                    <p:animScale>
                                      <p:cBhvr>
                                        <p:cTn id="50" dur="26">
                                          <p:stCondLst>
                                            <p:cond delay="1642"/>
                                          </p:stCondLst>
                                        </p:cTn>
                                        <p:tgtEl>
                                          <p:spTgt spid="3">
                                            <p:txEl>
                                              <p:pRg st="5" end="5"/>
                                            </p:txEl>
                                          </p:spTgt>
                                        </p:tgtEl>
                                      </p:cBhvr>
                                      <p:to x="100000" y="90000"/>
                                    </p:animScale>
                                    <p:animScale>
                                      <p:cBhvr>
                                        <p:cTn id="51" dur="166" decel="50000">
                                          <p:stCondLst>
                                            <p:cond delay="1668"/>
                                          </p:stCondLst>
                                        </p:cTn>
                                        <p:tgtEl>
                                          <p:spTgt spid="3">
                                            <p:txEl>
                                              <p:pRg st="5" end="5"/>
                                            </p:txEl>
                                          </p:spTgt>
                                        </p:tgtEl>
                                      </p:cBhvr>
                                      <p:to x="100000" y="100000"/>
                                    </p:animScale>
                                    <p:animScale>
                                      <p:cBhvr>
                                        <p:cTn id="52" dur="26">
                                          <p:stCondLst>
                                            <p:cond delay="1808"/>
                                          </p:stCondLst>
                                        </p:cTn>
                                        <p:tgtEl>
                                          <p:spTgt spid="3">
                                            <p:txEl>
                                              <p:pRg st="5" end="5"/>
                                            </p:txEl>
                                          </p:spTgt>
                                        </p:tgtEl>
                                      </p:cBhvr>
                                      <p:to x="100000" y="95000"/>
                                    </p:animScale>
                                    <p:animScale>
                                      <p:cBhvr>
                                        <p:cTn id="53" dur="166" decel="50000">
                                          <p:stCondLst>
                                            <p:cond delay="1834"/>
                                          </p:stCondLst>
                                        </p:cTn>
                                        <p:tgtEl>
                                          <p:spTgt spid="3">
                                            <p:txEl>
                                              <p:pRg st="5" end="5"/>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sz="quarter" idx="13"/>
          </p:nvPr>
        </p:nvSpPr>
        <p:spPr>
          <a:xfrm>
            <a:off x="685330" y="1344168"/>
            <a:ext cx="7772870" cy="4965191"/>
          </a:xfrm>
        </p:spPr>
        <p:txBody>
          <a:bodyPr/>
          <a:lstStyle/>
          <a:p>
            <a:pPr marL="0" indent="0">
              <a:buNone/>
            </a:pPr>
            <a:r>
              <a:rPr kumimoji="1" lang="ja-JP" altLang="en-US" sz="2800" dirty="0" smtClean="0"/>
              <a:t>・余裕がない人の特徴</a:t>
            </a:r>
            <a:endParaRPr kumimoji="1" lang="en-US" altLang="ja-JP" sz="2800" dirty="0" smtClean="0"/>
          </a:p>
          <a:p>
            <a:pPr marL="0" indent="0">
              <a:buNone/>
            </a:pPr>
            <a:endParaRPr lang="en-US" altLang="ja-JP" dirty="0"/>
          </a:p>
          <a:p>
            <a:pPr marL="0" indent="0">
              <a:buNone/>
            </a:pPr>
            <a:r>
              <a:rPr kumimoji="1" lang="ja-JP" altLang="en-US" dirty="0" smtClean="0"/>
              <a:t>努力しているのに結果が出ない。そんな経験は</a:t>
            </a:r>
            <a:r>
              <a:rPr lang="ja-JP" altLang="en-US" dirty="0" smtClean="0"/>
              <a:t>ないだろうか？</a:t>
            </a:r>
            <a:endParaRPr lang="en-US" altLang="ja-JP" dirty="0" smtClean="0"/>
          </a:p>
          <a:p>
            <a:pPr marL="0" indent="0">
              <a:buNone/>
            </a:pPr>
            <a:r>
              <a:rPr kumimoji="1" lang="ja-JP" altLang="en-US" dirty="0" smtClean="0"/>
              <a:t>努力はもちろん</a:t>
            </a:r>
            <a:r>
              <a:rPr lang="ja-JP" altLang="en-US" dirty="0"/>
              <a:t>必要</a:t>
            </a:r>
            <a:r>
              <a:rPr kumimoji="1" lang="ja-JP" altLang="en-US" dirty="0" smtClean="0"/>
              <a:t>であるが、余裕のない人に限って共通するのが精神的な余裕のなさです。</a:t>
            </a:r>
            <a:endParaRPr kumimoji="1" lang="en-US" altLang="ja-JP" dirty="0" smtClean="0"/>
          </a:p>
          <a:p>
            <a:pPr marL="0" indent="0">
              <a:buNone/>
            </a:pPr>
            <a:r>
              <a:rPr lang="ja-JP" altLang="en-US" dirty="0" smtClean="0"/>
              <a:t>自分を追い込んでぎりぎりまで頑張るという精神的な努力は、結果として無関係な場合が多い。</a:t>
            </a:r>
            <a:endParaRPr lang="en-US" altLang="ja-JP" dirty="0" smtClean="0"/>
          </a:p>
          <a:p>
            <a:pPr marL="0" indent="0">
              <a:buNone/>
            </a:pPr>
            <a:r>
              <a:rPr lang="ja-JP" altLang="en-US" dirty="0" smtClean="0"/>
              <a:t>容易にこなす人には、どこか精神的な余裕があり、仕事はそつなくこなしている。決して忙しさに心を奪われてはならない。</a:t>
            </a:r>
            <a:endParaRPr lang="en-US" altLang="ja-JP" dirty="0" smtClean="0"/>
          </a:p>
          <a:p>
            <a:pPr marL="0" indent="0">
              <a:buNone/>
            </a:pPr>
            <a:r>
              <a:rPr lang="ja-JP" altLang="en-US" dirty="0" smtClean="0"/>
              <a:t>精神的に忙しくしている人は必ず、他人への対応が雑になる。</a:t>
            </a:r>
            <a:endParaRPr kumimoji="1" lang="en-US" altLang="ja-JP" dirty="0" smtClean="0"/>
          </a:p>
        </p:txBody>
      </p:sp>
    </p:spTree>
    <p:extLst>
      <p:ext uri="{BB962C8B-B14F-4D97-AF65-F5344CB8AC3E}">
        <p14:creationId xmlns:p14="http://schemas.microsoft.com/office/powerpoint/2010/main" val="4214894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barn(inVertical)">
                                      <p:cBhvr>
                                        <p:cTn id="25" dur="500"/>
                                        <p:tgtEl>
                                          <p:spTgt spid="3">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Effect transition="in" filter="barn(inVertical)">
                                      <p:cBhvr>
                                        <p:cTn id="30" dur="5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barn(inVertical)">
                                      <p:cBhvr>
                                        <p:cTn id="35" dur="500"/>
                                        <p:tgtEl>
                                          <p:spTgt spid="3">
                                            <p:txEl>
                                              <p:pRg st="4" end="4"/>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6" presetClass="entr" presetSubtype="21" fill="hold" nodeType="clickEffect">
                                  <p:stCondLst>
                                    <p:cond delay="0"/>
                                  </p:stCondLst>
                                  <p:childTnLst>
                                    <p:set>
                                      <p:cBhvr>
                                        <p:cTn id="39" dur="1" fill="hold">
                                          <p:stCondLst>
                                            <p:cond delay="0"/>
                                          </p:stCondLst>
                                        </p:cTn>
                                        <p:tgtEl>
                                          <p:spTgt spid="3">
                                            <p:txEl>
                                              <p:pRg st="5" end="5"/>
                                            </p:txEl>
                                          </p:spTgt>
                                        </p:tgtEl>
                                        <p:attrNameLst>
                                          <p:attrName>style.visibility</p:attrName>
                                        </p:attrNameLst>
                                      </p:cBhvr>
                                      <p:to>
                                        <p:strVal val="visible"/>
                                      </p:to>
                                    </p:set>
                                    <p:animEffect transition="in" filter="barn(inVertical)">
                                      <p:cBhvr>
                                        <p:cTn id="40" dur="500"/>
                                        <p:tgtEl>
                                          <p:spTgt spid="3">
                                            <p:txEl>
                                              <p:pRg st="5" end="5"/>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45" presetClass="entr" presetSubtype="0" fill="hold" nodeType="clickEffect">
                                  <p:stCondLst>
                                    <p:cond delay="0"/>
                                  </p:stCondLst>
                                  <p:childTnLst>
                                    <p:set>
                                      <p:cBhvr>
                                        <p:cTn id="44" dur="1" fill="hold">
                                          <p:stCondLst>
                                            <p:cond delay="0"/>
                                          </p:stCondLst>
                                        </p:cTn>
                                        <p:tgtEl>
                                          <p:spTgt spid="3">
                                            <p:txEl>
                                              <p:pRg st="6" end="6"/>
                                            </p:txEl>
                                          </p:spTgt>
                                        </p:tgtEl>
                                        <p:attrNameLst>
                                          <p:attrName>style.visibility</p:attrName>
                                        </p:attrNameLst>
                                      </p:cBhvr>
                                      <p:to>
                                        <p:strVal val="visible"/>
                                      </p:to>
                                    </p:set>
                                    <p:animEffect transition="in" filter="fade">
                                      <p:cBhvr>
                                        <p:cTn id="45" dur="2000"/>
                                        <p:tgtEl>
                                          <p:spTgt spid="3">
                                            <p:txEl>
                                              <p:pRg st="6" end="6"/>
                                            </p:txEl>
                                          </p:spTgt>
                                        </p:tgtEl>
                                      </p:cBhvr>
                                    </p:animEffect>
                                    <p:anim calcmode="lin" valueType="num">
                                      <p:cBhvr>
                                        <p:cTn id="46" dur="2000" fill="hold"/>
                                        <p:tgtEl>
                                          <p:spTgt spid="3">
                                            <p:txEl>
                                              <p:pRg st="6" end="6"/>
                                            </p:txEl>
                                          </p:spTgt>
                                        </p:tgtEl>
                                        <p:attrNameLst>
                                          <p:attrName>ppt_w</p:attrName>
                                        </p:attrNameLst>
                                      </p:cBhvr>
                                      <p:tavLst>
                                        <p:tav tm="0" fmla="#ppt_w*sin(2.5*pi*$)">
                                          <p:val>
                                            <p:fltVal val="0"/>
                                          </p:val>
                                        </p:tav>
                                        <p:tav tm="100000">
                                          <p:val>
                                            <p:fltVal val="1"/>
                                          </p:val>
                                        </p:tav>
                                      </p:tavLst>
                                    </p:anim>
                                    <p:anim calcmode="lin" valueType="num">
                                      <p:cBhvr>
                                        <p:cTn id="47" dur="2000" fill="hold"/>
                                        <p:tgtEl>
                                          <p:spTgt spid="3">
                                            <p:txEl>
                                              <p:pRg st="6" end="6"/>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sz="quarter" idx="13"/>
          </p:nvPr>
        </p:nvSpPr>
        <p:spPr>
          <a:xfrm>
            <a:off x="685330" y="1325880"/>
            <a:ext cx="7772870" cy="5148071"/>
          </a:xfrm>
        </p:spPr>
        <p:txBody>
          <a:bodyPr/>
          <a:lstStyle/>
          <a:p>
            <a:pPr marL="0" indent="0">
              <a:buNone/>
            </a:pPr>
            <a:r>
              <a:rPr kumimoji="1" lang="ja-JP" altLang="en-US" sz="2800" dirty="0" smtClean="0"/>
              <a:t>・やる気にならないことを人のせいにしない。</a:t>
            </a:r>
            <a:endParaRPr kumimoji="1" lang="en-US" altLang="ja-JP" sz="2800" dirty="0" smtClean="0"/>
          </a:p>
          <a:p>
            <a:pPr marL="0" indent="0">
              <a:buNone/>
            </a:pPr>
            <a:endParaRPr lang="en-US" altLang="ja-JP" dirty="0"/>
          </a:p>
          <a:p>
            <a:pPr marL="0" indent="0">
              <a:buNone/>
            </a:pPr>
            <a:r>
              <a:rPr kumimoji="1" lang="ja-JP" altLang="en-US" dirty="0" smtClean="0"/>
              <a:t>あんな、上司の下ではやる気が出ない。もっと、リーダーシップのある上司の下でなければやる気にならない。という人がいます。</a:t>
            </a:r>
            <a:endParaRPr kumimoji="1" lang="en-US" altLang="ja-JP" dirty="0" smtClean="0"/>
          </a:p>
          <a:p>
            <a:pPr marL="0" indent="0">
              <a:buNone/>
            </a:pPr>
            <a:r>
              <a:rPr lang="ja-JP" altLang="en-US" dirty="0" smtClean="0"/>
              <a:t>おそらく、リーダーシップがある上司の下で働いてもこんな人は仕事はしません。</a:t>
            </a:r>
            <a:endParaRPr lang="en-US" altLang="ja-JP" dirty="0" smtClean="0"/>
          </a:p>
          <a:p>
            <a:pPr marL="0" indent="0">
              <a:buNone/>
            </a:pPr>
            <a:r>
              <a:rPr lang="ja-JP" altLang="en-US" dirty="0" smtClean="0"/>
              <a:t>リーダ</a:t>
            </a:r>
            <a:r>
              <a:rPr lang="ja-JP" altLang="en-US" dirty="0"/>
              <a:t>ー</a:t>
            </a:r>
            <a:r>
              <a:rPr kumimoji="1" lang="ja-JP" altLang="en-US" dirty="0" smtClean="0"/>
              <a:t>シップがある上司を待っていてはダメ。</a:t>
            </a:r>
            <a:endParaRPr kumimoji="1" lang="en-US" altLang="ja-JP" dirty="0" smtClean="0"/>
          </a:p>
          <a:p>
            <a:pPr marL="0" indent="0">
              <a:buNone/>
            </a:pPr>
            <a:r>
              <a:rPr kumimoji="1" lang="ja-JP" altLang="en-US" dirty="0" smtClean="0"/>
              <a:t>一人でもやる気になって自分が目指す目的に向かって進んでいくこと。</a:t>
            </a:r>
            <a:endParaRPr kumimoji="1" lang="en-US" altLang="ja-JP" dirty="0" smtClean="0"/>
          </a:p>
          <a:p>
            <a:pPr marL="0" indent="0">
              <a:buNone/>
            </a:pPr>
            <a:r>
              <a:rPr lang="ja-JP" altLang="en-US" dirty="0" smtClean="0"/>
              <a:t>実際やる気に満ちた人は、一人であってもその気になり、行動していくものなのです。</a:t>
            </a:r>
            <a:endParaRPr kumimoji="1" lang="en-US" altLang="ja-JP" dirty="0" smtClean="0"/>
          </a:p>
        </p:txBody>
      </p:sp>
    </p:spTree>
    <p:extLst>
      <p:ext uri="{BB962C8B-B14F-4D97-AF65-F5344CB8AC3E}">
        <p14:creationId xmlns:p14="http://schemas.microsoft.com/office/powerpoint/2010/main" val="16764656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barn(inVertical)">
                                      <p:cBhvr>
                                        <p:cTn id="25" dur="500"/>
                                        <p:tgtEl>
                                          <p:spTgt spid="3">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Effect transition="in" filter="barn(inVertical)">
                                      <p:cBhvr>
                                        <p:cTn id="30" dur="5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barn(inVertical)">
                                      <p:cBhvr>
                                        <p:cTn id="35" dur="500"/>
                                        <p:tgtEl>
                                          <p:spTgt spid="3">
                                            <p:txEl>
                                              <p:pRg st="4" end="4"/>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6" presetClass="entr" presetSubtype="21" fill="hold" nodeType="clickEffect">
                                  <p:stCondLst>
                                    <p:cond delay="0"/>
                                  </p:stCondLst>
                                  <p:childTnLst>
                                    <p:set>
                                      <p:cBhvr>
                                        <p:cTn id="39" dur="1" fill="hold">
                                          <p:stCondLst>
                                            <p:cond delay="0"/>
                                          </p:stCondLst>
                                        </p:cTn>
                                        <p:tgtEl>
                                          <p:spTgt spid="3">
                                            <p:txEl>
                                              <p:pRg st="5" end="5"/>
                                            </p:txEl>
                                          </p:spTgt>
                                        </p:tgtEl>
                                        <p:attrNameLst>
                                          <p:attrName>style.visibility</p:attrName>
                                        </p:attrNameLst>
                                      </p:cBhvr>
                                      <p:to>
                                        <p:strVal val="visible"/>
                                      </p:to>
                                    </p:set>
                                    <p:animEffect transition="in" filter="barn(inVertical)">
                                      <p:cBhvr>
                                        <p:cTn id="40" dur="500"/>
                                        <p:tgtEl>
                                          <p:spTgt spid="3">
                                            <p:txEl>
                                              <p:pRg st="5" end="5"/>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45" presetClass="entr" presetSubtype="0" fill="hold" nodeType="clickEffect">
                                  <p:stCondLst>
                                    <p:cond delay="0"/>
                                  </p:stCondLst>
                                  <p:childTnLst>
                                    <p:set>
                                      <p:cBhvr>
                                        <p:cTn id="44" dur="1" fill="hold">
                                          <p:stCondLst>
                                            <p:cond delay="0"/>
                                          </p:stCondLst>
                                        </p:cTn>
                                        <p:tgtEl>
                                          <p:spTgt spid="3">
                                            <p:txEl>
                                              <p:pRg st="6" end="6"/>
                                            </p:txEl>
                                          </p:spTgt>
                                        </p:tgtEl>
                                        <p:attrNameLst>
                                          <p:attrName>style.visibility</p:attrName>
                                        </p:attrNameLst>
                                      </p:cBhvr>
                                      <p:to>
                                        <p:strVal val="visible"/>
                                      </p:to>
                                    </p:set>
                                    <p:animEffect transition="in" filter="fade">
                                      <p:cBhvr>
                                        <p:cTn id="45" dur="2000"/>
                                        <p:tgtEl>
                                          <p:spTgt spid="3">
                                            <p:txEl>
                                              <p:pRg st="6" end="6"/>
                                            </p:txEl>
                                          </p:spTgt>
                                        </p:tgtEl>
                                      </p:cBhvr>
                                    </p:animEffect>
                                    <p:anim calcmode="lin" valueType="num">
                                      <p:cBhvr>
                                        <p:cTn id="46" dur="2000" fill="hold"/>
                                        <p:tgtEl>
                                          <p:spTgt spid="3">
                                            <p:txEl>
                                              <p:pRg st="6" end="6"/>
                                            </p:txEl>
                                          </p:spTgt>
                                        </p:tgtEl>
                                        <p:attrNameLst>
                                          <p:attrName>ppt_w</p:attrName>
                                        </p:attrNameLst>
                                      </p:cBhvr>
                                      <p:tavLst>
                                        <p:tav tm="0" fmla="#ppt_w*sin(2.5*pi*$)">
                                          <p:val>
                                            <p:fltVal val="0"/>
                                          </p:val>
                                        </p:tav>
                                        <p:tav tm="100000">
                                          <p:val>
                                            <p:fltVal val="1"/>
                                          </p:val>
                                        </p:tav>
                                      </p:tavLst>
                                    </p:anim>
                                    <p:anim calcmode="lin" valueType="num">
                                      <p:cBhvr>
                                        <p:cTn id="47" dur="2000" fill="hold"/>
                                        <p:tgtEl>
                                          <p:spTgt spid="3">
                                            <p:txEl>
                                              <p:pRg st="6" end="6"/>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sz="quarter" idx="13"/>
          </p:nvPr>
        </p:nvSpPr>
        <p:spPr>
          <a:xfrm>
            <a:off x="685330" y="1408176"/>
            <a:ext cx="7772870" cy="5175503"/>
          </a:xfrm>
        </p:spPr>
        <p:txBody>
          <a:bodyPr/>
          <a:lstStyle/>
          <a:p>
            <a:pPr marL="0" indent="0">
              <a:buNone/>
            </a:pPr>
            <a:r>
              <a:rPr kumimoji="1" lang="ja-JP" altLang="en-US" sz="2800" dirty="0" smtClean="0"/>
              <a:t>・強制的にやる気を盛り上げていく方法。</a:t>
            </a:r>
            <a:endParaRPr kumimoji="1" lang="en-US" altLang="ja-JP" sz="2800" dirty="0" smtClean="0"/>
          </a:p>
          <a:p>
            <a:pPr marL="0" indent="0">
              <a:buNone/>
            </a:pPr>
            <a:endParaRPr lang="en-US" altLang="ja-JP" dirty="0"/>
          </a:p>
          <a:p>
            <a:pPr marL="0" indent="0">
              <a:buNone/>
            </a:pPr>
            <a:r>
              <a:rPr kumimoji="1" lang="ja-JP" altLang="en-US" dirty="0" smtClean="0"/>
              <a:t>やる気を持続する方法の一つに外的統制というやり方があります。</a:t>
            </a:r>
            <a:endParaRPr kumimoji="1" lang="en-US" altLang="ja-JP" dirty="0" smtClean="0"/>
          </a:p>
          <a:p>
            <a:pPr marL="0" indent="0">
              <a:buNone/>
            </a:pPr>
            <a:r>
              <a:rPr kumimoji="1" lang="ja-JP" altLang="en-US" dirty="0" smtClean="0"/>
              <a:t>たとえば、職場で、やる気の出ない仕事であっても、研修などに強制的に参加する。</a:t>
            </a:r>
            <a:endParaRPr kumimoji="1" lang="en-US" altLang="ja-JP" dirty="0" smtClean="0"/>
          </a:p>
          <a:p>
            <a:pPr marL="0" indent="0">
              <a:buNone/>
            </a:pPr>
            <a:r>
              <a:rPr kumimoji="1" lang="ja-JP" altLang="en-US" dirty="0" smtClean="0"/>
              <a:t>このことで、周囲の目や環境でやる気を引き起こすやり方が、外的統制というものである。</a:t>
            </a:r>
            <a:endParaRPr kumimoji="1" lang="en-US" altLang="ja-JP" dirty="0" smtClean="0"/>
          </a:p>
          <a:p>
            <a:pPr marL="0" indent="0">
              <a:buNone/>
            </a:pPr>
            <a:r>
              <a:rPr lang="ja-JP" altLang="en-US" dirty="0" smtClean="0"/>
              <a:t>日常</a:t>
            </a:r>
            <a:r>
              <a:rPr lang="ja-JP" altLang="en-US" dirty="0"/>
              <a:t>生活</a:t>
            </a:r>
            <a:r>
              <a:rPr lang="ja-JP" altLang="en-US" dirty="0" smtClean="0"/>
              <a:t>の</a:t>
            </a:r>
            <a:r>
              <a:rPr lang="ja-JP" altLang="en-US" dirty="0"/>
              <a:t>中</a:t>
            </a:r>
            <a:r>
              <a:rPr lang="ja-JP" altLang="en-US" dirty="0" smtClean="0"/>
              <a:t>でもこのような外的統制を積極的に工夫してやる気を上げていくことが重要です。</a:t>
            </a:r>
            <a:endParaRPr lang="en-US" altLang="ja-JP" dirty="0" smtClean="0"/>
          </a:p>
          <a:p>
            <a:pPr marL="0" indent="0">
              <a:buNone/>
            </a:pPr>
            <a:endParaRPr kumimoji="1" lang="ja-JP" altLang="en-US" dirty="0"/>
          </a:p>
        </p:txBody>
      </p:sp>
    </p:spTree>
    <p:extLst>
      <p:ext uri="{BB962C8B-B14F-4D97-AF65-F5344CB8AC3E}">
        <p14:creationId xmlns:p14="http://schemas.microsoft.com/office/powerpoint/2010/main" val="1837935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barn(inVertical)">
                                      <p:cBhvr>
                                        <p:cTn id="25" dur="500"/>
                                        <p:tgtEl>
                                          <p:spTgt spid="3">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Effect transition="in" filter="barn(inVertical)">
                                      <p:cBhvr>
                                        <p:cTn id="30" dur="5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barn(inVertical)">
                                      <p:cBhvr>
                                        <p:cTn id="35" dur="500"/>
                                        <p:tgtEl>
                                          <p:spTgt spid="3">
                                            <p:txEl>
                                              <p:pRg st="4" end="4"/>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45" presetClass="entr" presetSubtype="0" fill="hold" nodeType="clickEffect">
                                  <p:stCondLst>
                                    <p:cond delay="0"/>
                                  </p:stCondLst>
                                  <p:childTnLst>
                                    <p:set>
                                      <p:cBhvr>
                                        <p:cTn id="39" dur="1" fill="hold">
                                          <p:stCondLst>
                                            <p:cond delay="0"/>
                                          </p:stCondLst>
                                        </p:cTn>
                                        <p:tgtEl>
                                          <p:spTgt spid="3">
                                            <p:txEl>
                                              <p:pRg st="5" end="5"/>
                                            </p:txEl>
                                          </p:spTgt>
                                        </p:tgtEl>
                                        <p:attrNameLst>
                                          <p:attrName>style.visibility</p:attrName>
                                        </p:attrNameLst>
                                      </p:cBhvr>
                                      <p:to>
                                        <p:strVal val="visible"/>
                                      </p:to>
                                    </p:set>
                                    <p:animEffect transition="in" filter="fade">
                                      <p:cBhvr>
                                        <p:cTn id="40" dur="2000"/>
                                        <p:tgtEl>
                                          <p:spTgt spid="3">
                                            <p:txEl>
                                              <p:pRg st="5" end="5"/>
                                            </p:txEl>
                                          </p:spTgt>
                                        </p:tgtEl>
                                      </p:cBhvr>
                                    </p:animEffect>
                                    <p:anim calcmode="lin" valueType="num">
                                      <p:cBhvr>
                                        <p:cTn id="41" dur="2000" fill="hold"/>
                                        <p:tgtEl>
                                          <p:spTgt spid="3">
                                            <p:txEl>
                                              <p:pRg st="5" end="5"/>
                                            </p:txEl>
                                          </p:spTgt>
                                        </p:tgtEl>
                                        <p:attrNameLst>
                                          <p:attrName>ppt_w</p:attrName>
                                        </p:attrNameLst>
                                      </p:cBhvr>
                                      <p:tavLst>
                                        <p:tav tm="0" fmla="#ppt_w*sin(2.5*pi*$)">
                                          <p:val>
                                            <p:fltVal val="0"/>
                                          </p:val>
                                        </p:tav>
                                        <p:tav tm="100000">
                                          <p:val>
                                            <p:fltVal val="1"/>
                                          </p:val>
                                        </p:tav>
                                      </p:tavLst>
                                    </p:anim>
                                    <p:anim calcmode="lin" valueType="num">
                                      <p:cBhvr>
                                        <p:cTn id="42" dur="2000" fill="hold"/>
                                        <p:tgtEl>
                                          <p:spTgt spid="3">
                                            <p:txEl>
                                              <p:pRg st="5" end="5"/>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1948070" y="1540565"/>
            <a:ext cx="5794513" cy="4969565"/>
          </a:xfrm>
        </p:spPr>
        <p:txBody>
          <a:bodyPr>
            <a:normAutofit fontScale="90000"/>
          </a:bodyPr>
          <a:lstStyle/>
          <a:p>
            <a:pPr algn="l">
              <a:lnSpc>
                <a:spcPct val="100000"/>
              </a:lnSpc>
            </a:pPr>
            <a:r>
              <a:rPr kumimoji="1" lang="ja-JP" altLang="en-US" sz="3100" b="1" dirty="0" smtClean="0"/>
              <a:t>１．うまくいく人の仕事の基本</a:t>
            </a:r>
            <a:r>
              <a:rPr kumimoji="1" lang="en-US" altLang="ja-JP" sz="3100" b="1" dirty="0" smtClean="0"/>
              <a:t/>
            </a:r>
            <a:br>
              <a:rPr kumimoji="1" lang="en-US" altLang="ja-JP" sz="3100" b="1" dirty="0" smtClean="0"/>
            </a:br>
            <a:r>
              <a:rPr kumimoji="1" lang="en-US" altLang="ja-JP" sz="3100" b="1" dirty="0" smtClean="0"/>
              <a:t/>
            </a:r>
            <a:br>
              <a:rPr kumimoji="1" lang="en-US" altLang="ja-JP" sz="3100" b="1" dirty="0" smtClean="0"/>
            </a:br>
            <a:r>
              <a:rPr lang="ja-JP" altLang="en-US" sz="3100" b="1" dirty="0" smtClean="0"/>
              <a:t>２．うまくいく人の仕事の方法</a:t>
            </a:r>
            <a:r>
              <a:rPr lang="en-US" altLang="ja-JP" sz="3100" b="1" dirty="0" smtClean="0"/>
              <a:t/>
            </a:r>
            <a:br>
              <a:rPr lang="en-US" altLang="ja-JP" sz="3100" b="1" dirty="0" smtClean="0"/>
            </a:br>
            <a:r>
              <a:rPr lang="en-US" altLang="ja-JP" sz="3100" b="1" dirty="0" smtClean="0"/>
              <a:t/>
            </a:r>
            <a:br>
              <a:rPr lang="en-US" altLang="ja-JP" sz="3100" b="1" dirty="0" smtClean="0"/>
            </a:br>
            <a:r>
              <a:rPr lang="ja-JP" altLang="en-US" sz="3100" b="1" dirty="0" smtClean="0"/>
              <a:t>３．うまくいく人の習慣</a:t>
            </a:r>
            <a:r>
              <a:rPr lang="en-US" altLang="ja-JP" sz="3100" b="1" dirty="0" smtClean="0"/>
              <a:t/>
            </a:r>
            <a:br>
              <a:rPr lang="en-US" altLang="ja-JP" sz="3100" b="1" dirty="0" smtClean="0"/>
            </a:br>
            <a:r>
              <a:rPr lang="en-US" altLang="ja-JP" sz="3100" b="1" dirty="0" smtClean="0"/>
              <a:t/>
            </a:r>
            <a:br>
              <a:rPr lang="en-US" altLang="ja-JP" sz="3100" b="1" dirty="0" smtClean="0"/>
            </a:br>
            <a:r>
              <a:rPr lang="ja-JP" altLang="en-US" sz="3100" b="1" dirty="0" smtClean="0"/>
              <a:t>４．アホと戦うのは人生の無駄</a:t>
            </a:r>
            <a:r>
              <a:rPr lang="en-US" altLang="ja-JP" sz="3100" b="1" dirty="0" smtClean="0"/>
              <a:t/>
            </a:r>
            <a:br>
              <a:rPr lang="en-US" altLang="ja-JP" sz="3100" b="1" dirty="0" smtClean="0"/>
            </a:br>
            <a:r>
              <a:rPr lang="en-US" altLang="ja-JP" sz="3100" b="1" dirty="0" smtClean="0"/>
              <a:t/>
            </a:r>
            <a:br>
              <a:rPr lang="en-US" altLang="ja-JP" sz="3100" b="1" dirty="0" smtClean="0"/>
            </a:br>
            <a:r>
              <a:rPr lang="ja-JP" altLang="en-US" sz="3100" b="1" dirty="0" smtClean="0"/>
              <a:t>５．戦略的コミュニケーション</a:t>
            </a:r>
            <a:r>
              <a:rPr lang="en-US" altLang="ja-JP" sz="3100" b="1" dirty="0" smtClean="0"/>
              <a:t/>
            </a:r>
            <a:br>
              <a:rPr lang="en-US" altLang="ja-JP" sz="3100" b="1" dirty="0" smtClean="0"/>
            </a:br>
            <a:r>
              <a:rPr lang="en-US" altLang="ja-JP" sz="3100" b="1" dirty="0" smtClean="0"/>
              <a:t/>
            </a:r>
            <a:br>
              <a:rPr lang="en-US" altLang="ja-JP" sz="3100" b="1" dirty="0" smtClean="0"/>
            </a:br>
            <a:r>
              <a:rPr lang="ja-JP" altLang="en-US" sz="2800" b="1" dirty="0"/>
              <a:t>６．偉人の名言集</a:t>
            </a:r>
            <a:r>
              <a:rPr lang="en-US" altLang="ja-JP" sz="3100" b="1" dirty="0" smtClean="0"/>
              <a:t/>
            </a:r>
            <a:br>
              <a:rPr lang="en-US" altLang="ja-JP" sz="3100" b="1" dirty="0" smtClean="0"/>
            </a:br>
            <a:r>
              <a:rPr lang="en-US" altLang="ja-JP" sz="2800" b="1" dirty="0" smtClean="0"/>
              <a:t/>
            </a:r>
            <a:br>
              <a:rPr lang="en-US" altLang="ja-JP" sz="2800" b="1" dirty="0" smtClean="0"/>
            </a:br>
            <a:r>
              <a:rPr lang="en-US" altLang="ja-JP" sz="2800" b="1" dirty="0" smtClean="0"/>
              <a:t/>
            </a:r>
            <a:br>
              <a:rPr lang="en-US" altLang="ja-JP" sz="2800" b="1" dirty="0" smtClean="0"/>
            </a:br>
            <a:endParaRPr kumimoji="1" lang="ja-JP" altLang="en-US" sz="2800" b="1" dirty="0"/>
          </a:p>
        </p:txBody>
      </p:sp>
    </p:spTree>
    <p:extLst>
      <p:ext uri="{BB962C8B-B14F-4D97-AF65-F5344CB8AC3E}">
        <p14:creationId xmlns:p14="http://schemas.microsoft.com/office/powerpoint/2010/main" val="30900232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sz="quarter" idx="13"/>
          </p:nvPr>
        </p:nvSpPr>
        <p:spPr>
          <a:xfrm>
            <a:off x="485753" y="968071"/>
            <a:ext cx="7772870" cy="4940809"/>
          </a:xfrm>
        </p:spPr>
        <p:txBody>
          <a:bodyPr>
            <a:normAutofit fontScale="92500" lnSpcReduction="20000"/>
          </a:bodyPr>
          <a:lstStyle/>
          <a:p>
            <a:pPr marL="0" indent="0">
              <a:buNone/>
            </a:pPr>
            <a:r>
              <a:rPr lang="ja-JP" altLang="en-US" dirty="0" smtClean="0"/>
              <a:t>・</a:t>
            </a:r>
            <a:r>
              <a:rPr lang="ja-JP" altLang="en-US" sz="2800" dirty="0" smtClean="0"/>
              <a:t>意思が強い人ほど深く落ち込みやすいという性格がある。</a:t>
            </a:r>
            <a:endParaRPr lang="en-US" altLang="ja-JP" sz="2800" dirty="0" smtClean="0"/>
          </a:p>
          <a:p>
            <a:pPr marL="0" indent="0">
              <a:buNone/>
            </a:pPr>
            <a:endParaRPr kumimoji="1" lang="en-US" altLang="ja-JP" dirty="0" smtClean="0"/>
          </a:p>
          <a:p>
            <a:pPr marL="0" indent="0">
              <a:buNone/>
            </a:pPr>
            <a:r>
              <a:rPr kumimoji="1" lang="ja-JP" altLang="en-US" dirty="0" smtClean="0"/>
              <a:t>自分の意志によって自分のやる気や行動をコントロールすること。これを、内的統制と言います。</a:t>
            </a:r>
            <a:endParaRPr kumimoji="1" lang="en-US" altLang="ja-JP" dirty="0" smtClean="0"/>
          </a:p>
          <a:p>
            <a:pPr marL="0" indent="0">
              <a:buNone/>
            </a:pPr>
            <a:r>
              <a:rPr lang="ja-JP" altLang="en-US" dirty="0"/>
              <a:t>大</a:t>
            </a:r>
            <a:r>
              <a:rPr lang="ja-JP" altLang="en-US" dirty="0" smtClean="0"/>
              <a:t>きなことを成し遂げることのできる人物は、この内的統制の能力がかなり優れています。</a:t>
            </a:r>
            <a:endParaRPr lang="en-US" altLang="ja-JP" dirty="0" smtClean="0"/>
          </a:p>
          <a:p>
            <a:pPr marL="0" indent="0">
              <a:buNone/>
            </a:pPr>
            <a:r>
              <a:rPr lang="ja-JP" altLang="en-US" dirty="0" smtClean="0"/>
              <a:t>しかし、このタイプの人は落ち込みやすいという欠点を持つ人もいます。実際に自分に責任がなかったとしても、自分自身に結び付け考える性質が強く必要以上に落ち込む可能性があります。</a:t>
            </a:r>
            <a:endParaRPr lang="en-US" altLang="ja-JP" dirty="0" smtClean="0"/>
          </a:p>
          <a:p>
            <a:pPr marL="0" indent="0">
              <a:buNone/>
            </a:pPr>
            <a:r>
              <a:rPr lang="ja-JP" altLang="en-US" dirty="0" smtClean="0"/>
              <a:t>意志の強い人ほどそれに比例して絶望も大きい。</a:t>
            </a:r>
            <a:endParaRPr lang="en-US" altLang="ja-JP" dirty="0" smtClean="0"/>
          </a:p>
          <a:p>
            <a:pPr marL="0" indent="0">
              <a:buNone/>
            </a:pPr>
            <a:r>
              <a:rPr lang="ja-JP" altLang="en-US" dirty="0" smtClean="0"/>
              <a:t>内的</a:t>
            </a:r>
            <a:r>
              <a:rPr lang="ja-JP" altLang="en-US" dirty="0"/>
              <a:t>統制</a:t>
            </a:r>
            <a:r>
              <a:rPr lang="ja-JP" altLang="en-US" dirty="0" smtClean="0"/>
              <a:t>に優れた人は、物事がうまくいかなくても、まあ、しょうがないと受け流すことも大事です。</a:t>
            </a:r>
            <a:endParaRPr kumimoji="1" lang="en-US" altLang="ja-JP" dirty="0"/>
          </a:p>
          <a:p>
            <a:pPr marL="0" indent="0">
              <a:buNone/>
            </a:pPr>
            <a:endParaRPr kumimoji="1" lang="ja-JP" altLang="en-US" dirty="0"/>
          </a:p>
        </p:txBody>
      </p:sp>
    </p:spTree>
    <p:extLst>
      <p:ext uri="{BB962C8B-B14F-4D97-AF65-F5344CB8AC3E}">
        <p14:creationId xmlns:p14="http://schemas.microsoft.com/office/powerpoint/2010/main" val="511004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barn(inVertical)">
                                      <p:cBhvr>
                                        <p:cTn id="25" dur="500"/>
                                        <p:tgtEl>
                                          <p:spTgt spid="3">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Effect transition="in" filter="barn(inVertical)">
                                      <p:cBhvr>
                                        <p:cTn id="30" dur="5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barn(inVertical)">
                                      <p:cBhvr>
                                        <p:cTn id="35" dur="500"/>
                                        <p:tgtEl>
                                          <p:spTgt spid="3">
                                            <p:txEl>
                                              <p:pRg st="4" end="4"/>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6" presetClass="entr" presetSubtype="21" fill="hold" nodeType="clickEffect">
                                  <p:stCondLst>
                                    <p:cond delay="0"/>
                                  </p:stCondLst>
                                  <p:childTnLst>
                                    <p:set>
                                      <p:cBhvr>
                                        <p:cTn id="39" dur="1" fill="hold">
                                          <p:stCondLst>
                                            <p:cond delay="0"/>
                                          </p:stCondLst>
                                        </p:cTn>
                                        <p:tgtEl>
                                          <p:spTgt spid="3">
                                            <p:txEl>
                                              <p:pRg st="5" end="5"/>
                                            </p:txEl>
                                          </p:spTgt>
                                        </p:tgtEl>
                                        <p:attrNameLst>
                                          <p:attrName>style.visibility</p:attrName>
                                        </p:attrNameLst>
                                      </p:cBhvr>
                                      <p:to>
                                        <p:strVal val="visible"/>
                                      </p:to>
                                    </p:set>
                                    <p:animEffect transition="in" filter="barn(inVertical)">
                                      <p:cBhvr>
                                        <p:cTn id="40" dur="500"/>
                                        <p:tgtEl>
                                          <p:spTgt spid="3">
                                            <p:txEl>
                                              <p:pRg st="5" end="5"/>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45" presetClass="entr" presetSubtype="0" fill="hold" nodeType="clickEffect">
                                  <p:stCondLst>
                                    <p:cond delay="0"/>
                                  </p:stCondLst>
                                  <p:childTnLst>
                                    <p:set>
                                      <p:cBhvr>
                                        <p:cTn id="44" dur="1" fill="hold">
                                          <p:stCondLst>
                                            <p:cond delay="0"/>
                                          </p:stCondLst>
                                        </p:cTn>
                                        <p:tgtEl>
                                          <p:spTgt spid="3">
                                            <p:txEl>
                                              <p:pRg st="6" end="6"/>
                                            </p:txEl>
                                          </p:spTgt>
                                        </p:tgtEl>
                                        <p:attrNameLst>
                                          <p:attrName>style.visibility</p:attrName>
                                        </p:attrNameLst>
                                      </p:cBhvr>
                                      <p:to>
                                        <p:strVal val="visible"/>
                                      </p:to>
                                    </p:set>
                                    <p:animEffect transition="in" filter="fade">
                                      <p:cBhvr>
                                        <p:cTn id="45" dur="2000"/>
                                        <p:tgtEl>
                                          <p:spTgt spid="3">
                                            <p:txEl>
                                              <p:pRg st="6" end="6"/>
                                            </p:txEl>
                                          </p:spTgt>
                                        </p:tgtEl>
                                      </p:cBhvr>
                                    </p:animEffect>
                                    <p:anim calcmode="lin" valueType="num">
                                      <p:cBhvr>
                                        <p:cTn id="46" dur="2000" fill="hold"/>
                                        <p:tgtEl>
                                          <p:spTgt spid="3">
                                            <p:txEl>
                                              <p:pRg st="6" end="6"/>
                                            </p:txEl>
                                          </p:spTgt>
                                        </p:tgtEl>
                                        <p:attrNameLst>
                                          <p:attrName>ppt_w</p:attrName>
                                        </p:attrNameLst>
                                      </p:cBhvr>
                                      <p:tavLst>
                                        <p:tav tm="0" fmla="#ppt_w*sin(2.5*pi*$)">
                                          <p:val>
                                            <p:fltVal val="0"/>
                                          </p:val>
                                        </p:tav>
                                        <p:tav tm="100000">
                                          <p:val>
                                            <p:fltVal val="1"/>
                                          </p:val>
                                        </p:tav>
                                      </p:tavLst>
                                    </p:anim>
                                    <p:anim calcmode="lin" valueType="num">
                                      <p:cBhvr>
                                        <p:cTn id="47" dur="2000" fill="hold"/>
                                        <p:tgtEl>
                                          <p:spTgt spid="3">
                                            <p:txEl>
                                              <p:pRg st="6" end="6"/>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sz="quarter" idx="13"/>
          </p:nvPr>
        </p:nvSpPr>
        <p:spPr>
          <a:xfrm>
            <a:off x="685330" y="1316737"/>
            <a:ext cx="7772870" cy="4791456"/>
          </a:xfrm>
        </p:spPr>
        <p:txBody>
          <a:bodyPr>
            <a:normAutofit fontScale="92500"/>
          </a:bodyPr>
          <a:lstStyle/>
          <a:p>
            <a:pPr marL="0" indent="0">
              <a:buNone/>
            </a:pPr>
            <a:r>
              <a:rPr lang="ja-JP" altLang="en-US" sz="2800" dirty="0" smtClean="0"/>
              <a:t>・いい休養があってこそ、活力ある気が生み出される。</a:t>
            </a:r>
            <a:endParaRPr lang="en-US" altLang="ja-JP" sz="2800" dirty="0" smtClean="0"/>
          </a:p>
          <a:p>
            <a:pPr marL="0" indent="0">
              <a:buNone/>
            </a:pPr>
            <a:endParaRPr lang="en-US" altLang="ja-JP" dirty="0"/>
          </a:p>
          <a:p>
            <a:pPr marL="0" indent="0">
              <a:buNone/>
            </a:pPr>
            <a:r>
              <a:rPr lang="ja-JP" altLang="en-US" dirty="0" smtClean="0"/>
              <a:t>がんばりや</a:t>
            </a:r>
            <a:r>
              <a:rPr lang="ja-JP" altLang="en-US" dirty="0" err="1" smtClean="0"/>
              <a:t>さんに</a:t>
            </a:r>
            <a:r>
              <a:rPr lang="ja-JP" altLang="en-US" dirty="0" smtClean="0"/>
              <a:t>限って、やる気を失ったまま立ち直れなくなることがあります。</a:t>
            </a:r>
            <a:endParaRPr lang="en-US" altLang="ja-JP" dirty="0" smtClean="0"/>
          </a:p>
          <a:p>
            <a:pPr marL="0" indent="0">
              <a:buNone/>
            </a:pPr>
            <a:r>
              <a:rPr lang="ja-JP" altLang="en-US" dirty="0" smtClean="0"/>
              <a:t>その原因は自分の限界を超えて頑張りすぎてしまうということです。</a:t>
            </a:r>
            <a:endParaRPr lang="en-US" altLang="ja-JP" dirty="0" smtClean="0"/>
          </a:p>
          <a:p>
            <a:pPr marL="0" indent="0">
              <a:buNone/>
            </a:pPr>
            <a:r>
              <a:rPr lang="ja-JP" altLang="en-US" dirty="0" smtClean="0"/>
              <a:t>やる</a:t>
            </a:r>
            <a:r>
              <a:rPr lang="ja-JP" altLang="en-US" dirty="0"/>
              <a:t>気</a:t>
            </a:r>
            <a:r>
              <a:rPr lang="ja-JP" altLang="en-US" dirty="0" smtClean="0"/>
              <a:t>を</a:t>
            </a:r>
            <a:r>
              <a:rPr lang="ja-JP" altLang="en-US" dirty="0"/>
              <a:t>持続</a:t>
            </a:r>
            <a:r>
              <a:rPr lang="ja-JP" altLang="en-US" dirty="0" smtClean="0"/>
              <a:t>させていくために大切なこととは、適度に休むということです。</a:t>
            </a:r>
            <a:endParaRPr lang="en-US" altLang="ja-JP" dirty="0" smtClean="0"/>
          </a:p>
          <a:p>
            <a:pPr marL="0" indent="0">
              <a:buNone/>
            </a:pPr>
            <a:r>
              <a:rPr lang="ja-JP" altLang="en-US" dirty="0" smtClean="0"/>
              <a:t>しかし、残念なことに頑張り屋さんの性格を持つ人というのはなかなか休むことが出来ません。</a:t>
            </a:r>
            <a:endParaRPr lang="en-US" altLang="ja-JP" dirty="0" smtClean="0"/>
          </a:p>
          <a:p>
            <a:pPr marL="0" indent="0">
              <a:buNone/>
            </a:pPr>
            <a:r>
              <a:rPr lang="ja-JP" altLang="en-US" dirty="0" smtClean="0"/>
              <a:t>頑張る</a:t>
            </a:r>
            <a:r>
              <a:rPr lang="ja-JP" altLang="en-US" dirty="0"/>
              <a:t>目的</a:t>
            </a:r>
            <a:r>
              <a:rPr lang="ja-JP" altLang="en-US" dirty="0" smtClean="0"/>
              <a:t>は、仕事を成功させる点にあります。仕事を成功させるために休む。そう考えれば頑張りすぎを制御できるようになると思います。</a:t>
            </a:r>
            <a:endParaRPr lang="en-US" altLang="ja-JP" dirty="0" smtClean="0"/>
          </a:p>
        </p:txBody>
      </p:sp>
    </p:spTree>
    <p:extLst>
      <p:ext uri="{BB962C8B-B14F-4D97-AF65-F5344CB8AC3E}">
        <p14:creationId xmlns:p14="http://schemas.microsoft.com/office/powerpoint/2010/main" val="35919454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barn(inVertical)">
                                      <p:cBhvr>
                                        <p:cTn id="25" dur="500"/>
                                        <p:tgtEl>
                                          <p:spTgt spid="3">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Effect transition="in" filter="barn(inVertical)">
                                      <p:cBhvr>
                                        <p:cTn id="30" dur="5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barn(inVertical)">
                                      <p:cBhvr>
                                        <p:cTn id="35" dur="500"/>
                                        <p:tgtEl>
                                          <p:spTgt spid="3">
                                            <p:txEl>
                                              <p:pRg st="4" end="4"/>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6" presetClass="entr" presetSubtype="21" fill="hold" nodeType="clickEffect">
                                  <p:stCondLst>
                                    <p:cond delay="0"/>
                                  </p:stCondLst>
                                  <p:childTnLst>
                                    <p:set>
                                      <p:cBhvr>
                                        <p:cTn id="39" dur="1" fill="hold">
                                          <p:stCondLst>
                                            <p:cond delay="0"/>
                                          </p:stCondLst>
                                        </p:cTn>
                                        <p:tgtEl>
                                          <p:spTgt spid="3">
                                            <p:txEl>
                                              <p:pRg st="5" end="5"/>
                                            </p:txEl>
                                          </p:spTgt>
                                        </p:tgtEl>
                                        <p:attrNameLst>
                                          <p:attrName>style.visibility</p:attrName>
                                        </p:attrNameLst>
                                      </p:cBhvr>
                                      <p:to>
                                        <p:strVal val="visible"/>
                                      </p:to>
                                    </p:set>
                                    <p:animEffect transition="in" filter="barn(inVertical)">
                                      <p:cBhvr>
                                        <p:cTn id="40" dur="500"/>
                                        <p:tgtEl>
                                          <p:spTgt spid="3">
                                            <p:txEl>
                                              <p:pRg st="5" end="5"/>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45" presetClass="entr" presetSubtype="0" fill="hold" nodeType="clickEffect">
                                  <p:stCondLst>
                                    <p:cond delay="0"/>
                                  </p:stCondLst>
                                  <p:childTnLst>
                                    <p:set>
                                      <p:cBhvr>
                                        <p:cTn id="44" dur="1" fill="hold">
                                          <p:stCondLst>
                                            <p:cond delay="0"/>
                                          </p:stCondLst>
                                        </p:cTn>
                                        <p:tgtEl>
                                          <p:spTgt spid="3">
                                            <p:txEl>
                                              <p:pRg st="6" end="6"/>
                                            </p:txEl>
                                          </p:spTgt>
                                        </p:tgtEl>
                                        <p:attrNameLst>
                                          <p:attrName>style.visibility</p:attrName>
                                        </p:attrNameLst>
                                      </p:cBhvr>
                                      <p:to>
                                        <p:strVal val="visible"/>
                                      </p:to>
                                    </p:set>
                                    <p:animEffect transition="in" filter="fade">
                                      <p:cBhvr>
                                        <p:cTn id="45" dur="2000"/>
                                        <p:tgtEl>
                                          <p:spTgt spid="3">
                                            <p:txEl>
                                              <p:pRg st="6" end="6"/>
                                            </p:txEl>
                                          </p:spTgt>
                                        </p:tgtEl>
                                      </p:cBhvr>
                                    </p:animEffect>
                                    <p:anim calcmode="lin" valueType="num">
                                      <p:cBhvr>
                                        <p:cTn id="46" dur="2000" fill="hold"/>
                                        <p:tgtEl>
                                          <p:spTgt spid="3">
                                            <p:txEl>
                                              <p:pRg st="6" end="6"/>
                                            </p:txEl>
                                          </p:spTgt>
                                        </p:tgtEl>
                                        <p:attrNameLst>
                                          <p:attrName>ppt_w</p:attrName>
                                        </p:attrNameLst>
                                      </p:cBhvr>
                                      <p:tavLst>
                                        <p:tav tm="0" fmla="#ppt_w*sin(2.5*pi*$)">
                                          <p:val>
                                            <p:fltVal val="0"/>
                                          </p:val>
                                        </p:tav>
                                        <p:tav tm="100000">
                                          <p:val>
                                            <p:fltVal val="1"/>
                                          </p:val>
                                        </p:tav>
                                      </p:tavLst>
                                    </p:anim>
                                    <p:anim calcmode="lin" valueType="num">
                                      <p:cBhvr>
                                        <p:cTn id="47" dur="2000" fill="hold"/>
                                        <p:tgtEl>
                                          <p:spTgt spid="3">
                                            <p:txEl>
                                              <p:pRg st="6" end="6"/>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sz="quarter" idx="13"/>
          </p:nvPr>
        </p:nvSpPr>
        <p:spPr>
          <a:xfrm>
            <a:off x="685330" y="1252330"/>
            <a:ext cx="7772870" cy="5148469"/>
          </a:xfrm>
        </p:spPr>
        <p:txBody>
          <a:bodyPr>
            <a:normAutofit fontScale="92500" lnSpcReduction="10000"/>
          </a:bodyPr>
          <a:lstStyle/>
          <a:p>
            <a:pPr marL="0" indent="0">
              <a:buNone/>
            </a:pPr>
            <a:r>
              <a:rPr kumimoji="1" lang="ja-JP" altLang="en-US" dirty="0" smtClean="0"/>
              <a:t>・</a:t>
            </a:r>
            <a:r>
              <a:rPr kumimoji="1" lang="ja-JP" altLang="en-US" sz="2800" dirty="0" smtClean="0"/>
              <a:t>歴史に学ぶ。その時代の背景を知る。</a:t>
            </a:r>
            <a:endParaRPr kumimoji="1" lang="en-US" altLang="ja-JP" sz="2800" dirty="0" smtClean="0"/>
          </a:p>
          <a:p>
            <a:pPr marL="0" indent="0">
              <a:buNone/>
            </a:pPr>
            <a:endParaRPr lang="en-US" altLang="ja-JP" dirty="0"/>
          </a:p>
          <a:p>
            <a:pPr marL="0" indent="0">
              <a:buNone/>
            </a:pPr>
            <a:r>
              <a:rPr kumimoji="1" lang="ja-JP" altLang="en-US" dirty="0" smtClean="0"/>
              <a:t>人間は同じことを繰り返すから、歴史に学ぶ意味がある。</a:t>
            </a:r>
            <a:endParaRPr lang="en-US" altLang="ja-JP" dirty="0" smtClean="0"/>
          </a:p>
          <a:p>
            <a:pPr marL="0" indent="0">
              <a:buNone/>
            </a:pPr>
            <a:r>
              <a:rPr lang="ja-JP" altLang="en-US" dirty="0"/>
              <a:t>仕事</a:t>
            </a:r>
            <a:r>
              <a:rPr lang="ja-JP" altLang="en-US" dirty="0" smtClean="0"/>
              <a:t>に生かせる</a:t>
            </a:r>
            <a:r>
              <a:rPr lang="ja-JP" altLang="en-US" dirty="0"/>
              <a:t>何</a:t>
            </a:r>
            <a:r>
              <a:rPr lang="ja-JP" altLang="en-US" dirty="0" smtClean="0"/>
              <a:t>かといえば、ついつい今の技術や知識について学ぼうとしがちです。</a:t>
            </a:r>
            <a:endParaRPr lang="en-US" altLang="ja-JP" dirty="0" smtClean="0"/>
          </a:p>
          <a:p>
            <a:pPr marL="0" indent="0">
              <a:buNone/>
            </a:pPr>
            <a:r>
              <a:rPr lang="ja-JP" altLang="en-US" dirty="0" smtClean="0"/>
              <a:t>しかし、すぐに役立ちそうな知識だけが仕事に生きるのかと言えば全くそんなことはない。</a:t>
            </a:r>
            <a:endParaRPr lang="en-US" altLang="ja-JP" dirty="0" smtClean="0"/>
          </a:p>
          <a:p>
            <a:pPr marL="0" indent="0">
              <a:buNone/>
            </a:pPr>
            <a:r>
              <a:rPr lang="ja-JP" altLang="en-US" dirty="0" smtClean="0"/>
              <a:t>歴史を知ることや子供の頃、耳にしたものが役立つ時が来る。</a:t>
            </a:r>
            <a:endParaRPr lang="en-US" altLang="ja-JP" dirty="0" smtClean="0"/>
          </a:p>
          <a:p>
            <a:pPr marL="0" indent="0">
              <a:buNone/>
            </a:pPr>
            <a:r>
              <a:rPr lang="ja-JP" altLang="en-US" dirty="0" smtClean="0"/>
              <a:t>先人や他人の話にはヒントがあり、それをいかに今の時代に組み合わせるかが問われるものです。</a:t>
            </a:r>
            <a:endParaRPr lang="en-US" altLang="ja-JP" dirty="0" smtClean="0"/>
          </a:p>
          <a:p>
            <a:pPr marL="0" indent="0">
              <a:buNone/>
            </a:pPr>
            <a:r>
              <a:rPr lang="ja-JP" altLang="en-US" dirty="0"/>
              <a:t>歴史</a:t>
            </a:r>
            <a:r>
              <a:rPr lang="ja-JP" altLang="en-US" dirty="0" smtClean="0"/>
              <a:t>をきちんと知り、今の時代の感覚を持つ。これが、自分の視野を広げるコツでもある。</a:t>
            </a:r>
            <a:endParaRPr lang="en-US" altLang="ja-JP" dirty="0"/>
          </a:p>
        </p:txBody>
      </p:sp>
    </p:spTree>
    <p:extLst>
      <p:ext uri="{BB962C8B-B14F-4D97-AF65-F5344CB8AC3E}">
        <p14:creationId xmlns:p14="http://schemas.microsoft.com/office/powerpoint/2010/main" val="38345943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barn(inVertical)">
                                      <p:cBhvr>
                                        <p:cTn id="25" dur="500"/>
                                        <p:tgtEl>
                                          <p:spTgt spid="3">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Effect transition="in" filter="barn(inVertical)">
                                      <p:cBhvr>
                                        <p:cTn id="30" dur="5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barn(inVertical)">
                                      <p:cBhvr>
                                        <p:cTn id="35" dur="500"/>
                                        <p:tgtEl>
                                          <p:spTgt spid="3">
                                            <p:txEl>
                                              <p:pRg st="4" end="4"/>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6" presetClass="entr" presetSubtype="21" fill="hold" nodeType="clickEffect">
                                  <p:stCondLst>
                                    <p:cond delay="0"/>
                                  </p:stCondLst>
                                  <p:childTnLst>
                                    <p:set>
                                      <p:cBhvr>
                                        <p:cTn id="39" dur="1" fill="hold">
                                          <p:stCondLst>
                                            <p:cond delay="0"/>
                                          </p:stCondLst>
                                        </p:cTn>
                                        <p:tgtEl>
                                          <p:spTgt spid="3">
                                            <p:txEl>
                                              <p:pRg st="5" end="5"/>
                                            </p:txEl>
                                          </p:spTgt>
                                        </p:tgtEl>
                                        <p:attrNameLst>
                                          <p:attrName>style.visibility</p:attrName>
                                        </p:attrNameLst>
                                      </p:cBhvr>
                                      <p:to>
                                        <p:strVal val="visible"/>
                                      </p:to>
                                    </p:set>
                                    <p:animEffect transition="in" filter="barn(inVertical)">
                                      <p:cBhvr>
                                        <p:cTn id="40" dur="500"/>
                                        <p:tgtEl>
                                          <p:spTgt spid="3">
                                            <p:txEl>
                                              <p:pRg st="5" end="5"/>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6" presetClass="entr" presetSubtype="21" fill="hold" nodeType="clickEffect">
                                  <p:stCondLst>
                                    <p:cond delay="0"/>
                                  </p:stCondLst>
                                  <p:childTnLst>
                                    <p:set>
                                      <p:cBhvr>
                                        <p:cTn id="44" dur="1" fill="hold">
                                          <p:stCondLst>
                                            <p:cond delay="0"/>
                                          </p:stCondLst>
                                        </p:cTn>
                                        <p:tgtEl>
                                          <p:spTgt spid="3">
                                            <p:txEl>
                                              <p:pRg st="6" end="6"/>
                                            </p:txEl>
                                          </p:spTgt>
                                        </p:tgtEl>
                                        <p:attrNameLst>
                                          <p:attrName>style.visibility</p:attrName>
                                        </p:attrNameLst>
                                      </p:cBhvr>
                                      <p:to>
                                        <p:strVal val="visible"/>
                                      </p:to>
                                    </p:set>
                                    <p:animEffect transition="in" filter="barn(inVertical)">
                                      <p:cBhvr>
                                        <p:cTn id="45" dur="500"/>
                                        <p:tgtEl>
                                          <p:spTgt spid="3">
                                            <p:txEl>
                                              <p:pRg st="6" end="6"/>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45" presetClass="entr" presetSubtype="0" fill="hold" nodeType="clickEffect">
                                  <p:stCondLst>
                                    <p:cond delay="0"/>
                                  </p:stCondLst>
                                  <p:childTnLst>
                                    <p:set>
                                      <p:cBhvr>
                                        <p:cTn id="49" dur="1" fill="hold">
                                          <p:stCondLst>
                                            <p:cond delay="0"/>
                                          </p:stCondLst>
                                        </p:cTn>
                                        <p:tgtEl>
                                          <p:spTgt spid="3">
                                            <p:txEl>
                                              <p:pRg st="7" end="7"/>
                                            </p:txEl>
                                          </p:spTgt>
                                        </p:tgtEl>
                                        <p:attrNameLst>
                                          <p:attrName>style.visibility</p:attrName>
                                        </p:attrNameLst>
                                      </p:cBhvr>
                                      <p:to>
                                        <p:strVal val="visible"/>
                                      </p:to>
                                    </p:set>
                                    <p:animEffect transition="in" filter="fade">
                                      <p:cBhvr>
                                        <p:cTn id="50" dur="2000"/>
                                        <p:tgtEl>
                                          <p:spTgt spid="3">
                                            <p:txEl>
                                              <p:pRg st="7" end="7"/>
                                            </p:txEl>
                                          </p:spTgt>
                                        </p:tgtEl>
                                      </p:cBhvr>
                                    </p:animEffect>
                                    <p:anim calcmode="lin" valueType="num">
                                      <p:cBhvr>
                                        <p:cTn id="51" dur="2000" fill="hold"/>
                                        <p:tgtEl>
                                          <p:spTgt spid="3">
                                            <p:txEl>
                                              <p:pRg st="7" end="7"/>
                                            </p:txEl>
                                          </p:spTgt>
                                        </p:tgtEl>
                                        <p:attrNameLst>
                                          <p:attrName>ppt_w</p:attrName>
                                        </p:attrNameLst>
                                      </p:cBhvr>
                                      <p:tavLst>
                                        <p:tav tm="0" fmla="#ppt_w*sin(2.5*pi*$)">
                                          <p:val>
                                            <p:fltVal val="0"/>
                                          </p:val>
                                        </p:tav>
                                        <p:tav tm="100000">
                                          <p:val>
                                            <p:fltVal val="1"/>
                                          </p:val>
                                        </p:tav>
                                      </p:tavLst>
                                    </p:anim>
                                    <p:anim calcmode="lin" valueType="num">
                                      <p:cBhvr>
                                        <p:cTn id="52" dur="2000" fill="hold"/>
                                        <p:tgtEl>
                                          <p:spTgt spid="3">
                                            <p:txEl>
                                              <p:pRg st="7" end="7"/>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75604" y="106455"/>
            <a:ext cx="7773338" cy="1237714"/>
          </a:xfrm>
        </p:spPr>
        <p:txBody>
          <a:bodyPr/>
          <a:lstStyle/>
          <a:p>
            <a:r>
              <a:rPr kumimoji="1" lang="ja-JP" altLang="en-US" dirty="0" smtClean="0"/>
              <a:t>３．うまくいく人の習慣</a:t>
            </a:r>
            <a:endParaRPr kumimoji="1" lang="ja-JP" altLang="en-US" dirty="0"/>
          </a:p>
        </p:txBody>
      </p:sp>
      <p:sp>
        <p:nvSpPr>
          <p:cNvPr id="3" name="コンテンツ プレースホルダー 2"/>
          <p:cNvSpPr>
            <a:spLocks noGrp="1"/>
          </p:cNvSpPr>
          <p:nvPr>
            <p:ph sz="quarter" idx="13"/>
          </p:nvPr>
        </p:nvSpPr>
        <p:spPr>
          <a:xfrm>
            <a:off x="740194" y="1243584"/>
            <a:ext cx="7772870" cy="5102351"/>
          </a:xfrm>
        </p:spPr>
        <p:txBody>
          <a:bodyPr>
            <a:normAutofit fontScale="92500" lnSpcReduction="10000"/>
          </a:bodyPr>
          <a:lstStyle/>
          <a:p>
            <a:pPr marL="0" indent="0">
              <a:buNone/>
            </a:pPr>
            <a:r>
              <a:rPr kumimoji="1" lang="ja-JP" altLang="en-US" sz="3000" dirty="0" smtClean="0"/>
              <a:t>・整理整頓を心がける。</a:t>
            </a:r>
            <a:endParaRPr kumimoji="1" lang="en-US" altLang="ja-JP" sz="3000" dirty="0" smtClean="0"/>
          </a:p>
          <a:p>
            <a:pPr marL="0" indent="0">
              <a:buNone/>
            </a:pPr>
            <a:endParaRPr lang="en-US" altLang="ja-JP" dirty="0"/>
          </a:p>
          <a:p>
            <a:pPr marL="0" indent="0">
              <a:buNone/>
            </a:pPr>
            <a:r>
              <a:rPr kumimoji="1" lang="ja-JP" altLang="en-US" dirty="0" smtClean="0"/>
              <a:t>決まって整理整頓ができているところは仕事が出来る職場である。</a:t>
            </a:r>
            <a:endParaRPr kumimoji="1" lang="en-US" altLang="ja-JP" dirty="0" smtClean="0"/>
          </a:p>
          <a:p>
            <a:pPr marL="0" indent="0">
              <a:buNone/>
            </a:pPr>
            <a:r>
              <a:rPr kumimoji="1" lang="ja-JP" altLang="en-US" dirty="0" smtClean="0"/>
              <a:t>きちんと、整理整頓ができていない、ずぼらな人にきちんとした仕事が出来るとは思わない。</a:t>
            </a:r>
            <a:endParaRPr kumimoji="1" lang="en-US" altLang="ja-JP" dirty="0" smtClean="0"/>
          </a:p>
          <a:p>
            <a:pPr marL="0" indent="0">
              <a:buNone/>
            </a:pPr>
            <a:r>
              <a:rPr kumimoji="1" lang="ja-JP" altLang="en-US" dirty="0" smtClean="0"/>
              <a:t>自分の周りの整理整頓はできて当たり前、公共の場、みんなが使用する場所こそ整理整頓を心がけることが重要である。</a:t>
            </a:r>
            <a:endParaRPr kumimoji="1" lang="en-US" altLang="ja-JP" dirty="0" smtClean="0"/>
          </a:p>
          <a:p>
            <a:pPr marL="0" indent="0">
              <a:buNone/>
            </a:pPr>
            <a:r>
              <a:rPr kumimoji="1" lang="ja-JP" altLang="en-US" dirty="0" smtClean="0"/>
              <a:t>ある場所にあるはずのものがない、機材が汚れたまま、なまくら人間のお陰で</a:t>
            </a:r>
            <a:r>
              <a:rPr lang="ja-JP" altLang="en-US" dirty="0"/>
              <a:t>真面目</a:t>
            </a:r>
            <a:r>
              <a:rPr kumimoji="1" lang="ja-JP" altLang="en-US" dirty="0" smtClean="0"/>
              <a:t>なものがバカを見る。</a:t>
            </a:r>
            <a:endParaRPr kumimoji="1" lang="en-US" altLang="ja-JP" dirty="0" smtClean="0"/>
          </a:p>
          <a:p>
            <a:pPr marL="0" indent="0">
              <a:buNone/>
            </a:pPr>
            <a:r>
              <a:rPr kumimoji="1" lang="ja-JP" altLang="en-US" dirty="0" smtClean="0"/>
              <a:t>こういった環境づくりは日ごろの個人の気持ちの持ちようで少しづつ変わってくると思われる。</a:t>
            </a:r>
            <a:endParaRPr kumimoji="1" lang="en-US" altLang="ja-JP" dirty="0" smtClean="0"/>
          </a:p>
          <a:p>
            <a:pPr marL="0" indent="0">
              <a:buNone/>
            </a:pPr>
            <a:r>
              <a:rPr kumimoji="1" lang="ja-JP" altLang="en-US" dirty="0" smtClean="0"/>
              <a:t>人に言う前にまず、己が行動しましょう。それを見た人も続いてくれるはず。</a:t>
            </a:r>
            <a:endParaRPr kumimoji="1" lang="ja-JP" altLang="en-US" dirty="0"/>
          </a:p>
        </p:txBody>
      </p:sp>
    </p:spTree>
    <p:extLst>
      <p:ext uri="{BB962C8B-B14F-4D97-AF65-F5344CB8AC3E}">
        <p14:creationId xmlns:p14="http://schemas.microsoft.com/office/powerpoint/2010/main" val="31393142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animEffect transition="in" filter="barn(inVertical)">
                                      <p:cBhvr>
                                        <p:cTn id="25" dur="500"/>
                                        <p:tgtEl>
                                          <p:spTgt spid="3">
                                            <p:txEl>
                                              <p:pRg st="0" end="0"/>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Effect transition="in" filter="barn(inVertical)">
                                      <p:cBhvr>
                                        <p:cTn id="30" dur="500"/>
                                        <p:tgtEl>
                                          <p:spTgt spid="3">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barn(inVertical)">
                                      <p:cBhvr>
                                        <p:cTn id="35" dur="500"/>
                                        <p:tgtEl>
                                          <p:spTgt spid="3">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6" presetClass="entr" presetSubtype="21" fill="hold"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barn(inVertical)">
                                      <p:cBhvr>
                                        <p:cTn id="40" dur="500"/>
                                        <p:tgtEl>
                                          <p:spTgt spid="3">
                                            <p:txEl>
                                              <p:pRg st="4" end="4"/>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6" presetClass="entr" presetSubtype="21" fill="hold" nodeType="clickEffect">
                                  <p:stCondLst>
                                    <p:cond delay="0"/>
                                  </p:stCondLst>
                                  <p:childTnLst>
                                    <p:set>
                                      <p:cBhvr>
                                        <p:cTn id="44" dur="1" fill="hold">
                                          <p:stCondLst>
                                            <p:cond delay="0"/>
                                          </p:stCondLst>
                                        </p:cTn>
                                        <p:tgtEl>
                                          <p:spTgt spid="3">
                                            <p:txEl>
                                              <p:pRg st="5" end="5"/>
                                            </p:txEl>
                                          </p:spTgt>
                                        </p:tgtEl>
                                        <p:attrNameLst>
                                          <p:attrName>style.visibility</p:attrName>
                                        </p:attrNameLst>
                                      </p:cBhvr>
                                      <p:to>
                                        <p:strVal val="visible"/>
                                      </p:to>
                                    </p:set>
                                    <p:animEffect transition="in" filter="barn(inVertical)">
                                      <p:cBhvr>
                                        <p:cTn id="45" dur="500"/>
                                        <p:tgtEl>
                                          <p:spTgt spid="3">
                                            <p:txEl>
                                              <p:pRg st="5" end="5"/>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16" presetClass="entr" presetSubtype="21" fill="hold" nodeType="clickEffect">
                                  <p:stCondLst>
                                    <p:cond delay="0"/>
                                  </p:stCondLst>
                                  <p:childTnLst>
                                    <p:set>
                                      <p:cBhvr>
                                        <p:cTn id="49" dur="1" fill="hold">
                                          <p:stCondLst>
                                            <p:cond delay="0"/>
                                          </p:stCondLst>
                                        </p:cTn>
                                        <p:tgtEl>
                                          <p:spTgt spid="3">
                                            <p:txEl>
                                              <p:pRg st="6" end="6"/>
                                            </p:txEl>
                                          </p:spTgt>
                                        </p:tgtEl>
                                        <p:attrNameLst>
                                          <p:attrName>style.visibility</p:attrName>
                                        </p:attrNameLst>
                                      </p:cBhvr>
                                      <p:to>
                                        <p:strVal val="visible"/>
                                      </p:to>
                                    </p:set>
                                    <p:animEffect transition="in" filter="barn(inVertical)">
                                      <p:cBhvr>
                                        <p:cTn id="50" dur="500"/>
                                        <p:tgtEl>
                                          <p:spTgt spid="3">
                                            <p:txEl>
                                              <p:pRg st="6" end="6"/>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45" presetClass="entr" presetSubtype="0" fill="hold"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Effect transition="in" filter="fade">
                                      <p:cBhvr>
                                        <p:cTn id="55" dur="2000"/>
                                        <p:tgtEl>
                                          <p:spTgt spid="3">
                                            <p:txEl>
                                              <p:pRg st="7" end="7"/>
                                            </p:txEl>
                                          </p:spTgt>
                                        </p:tgtEl>
                                      </p:cBhvr>
                                    </p:animEffect>
                                    <p:anim calcmode="lin" valueType="num">
                                      <p:cBhvr>
                                        <p:cTn id="56" dur="2000" fill="hold"/>
                                        <p:tgtEl>
                                          <p:spTgt spid="3">
                                            <p:txEl>
                                              <p:pRg st="7" end="7"/>
                                            </p:txEl>
                                          </p:spTgt>
                                        </p:tgtEl>
                                        <p:attrNameLst>
                                          <p:attrName>ppt_w</p:attrName>
                                        </p:attrNameLst>
                                      </p:cBhvr>
                                      <p:tavLst>
                                        <p:tav tm="0" fmla="#ppt_w*sin(2.5*pi*$)">
                                          <p:val>
                                            <p:fltVal val="0"/>
                                          </p:val>
                                        </p:tav>
                                        <p:tav tm="100000">
                                          <p:val>
                                            <p:fltVal val="1"/>
                                          </p:val>
                                        </p:tav>
                                      </p:tavLst>
                                    </p:anim>
                                    <p:anim calcmode="lin" valueType="num">
                                      <p:cBhvr>
                                        <p:cTn id="57" dur="2000" fill="hold"/>
                                        <p:tgtEl>
                                          <p:spTgt spid="3">
                                            <p:txEl>
                                              <p:pRg st="7" end="7"/>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sz="quarter" idx="13"/>
          </p:nvPr>
        </p:nvSpPr>
        <p:spPr>
          <a:xfrm>
            <a:off x="694474" y="1216152"/>
            <a:ext cx="7772870" cy="5193791"/>
          </a:xfrm>
        </p:spPr>
        <p:txBody>
          <a:bodyPr>
            <a:normAutofit fontScale="92500" lnSpcReduction="20000"/>
          </a:bodyPr>
          <a:lstStyle/>
          <a:p>
            <a:pPr marL="0" indent="0">
              <a:buNone/>
            </a:pPr>
            <a:r>
              <a:rPr kumimoji="1" lang="ja-JP" altLang="en-US" sz="3000" dirty="0" smtClean="0"/>
              <a:t>・不平不満を言わない。</a:t>
            </a:r>
            <a:endParaRPr kumimoji="1" lang="en-US" altLang="ja-JP" sz="3000" dirty="0" smtClean="0"/>
          </a:p>
          <a:p>
            <a:pPr marL="0" indent="0">
              <a:buNone/>
            </a:pPr>
            <a:endParaRPr lang="en-US" altLang="ja-JP" dirty="0"/>
          </a:p>
          <a:p>
            <a:pPr marL="0" indent="0">
              <a:buNone/>
            </a:pPr>
            <a:r>
              <a:rPr kumimoji="1" lang="ja-JP" altLang="en-US" dirty="0" smtClean="0"/>
              <a:t>苦しいこと、つらいことがあると愚痴にしたくなるのはわかります。しかし、周囲の人はどんな風に感じ取るでしょうか。</a:t>
            </a:r>
            <a:endParaRPr kumimoji="1" lang="en-US" altLang="ja-JP" dirty="0" smtClean="0"/>
          </a:p>
          <a:p>
            <a:pPr marL="0" indent="0">
              <a:buNone/>
            </a:pPr>
            <a:r>
              <a:rPr kumimoji="1" lang="ja-JP" altLang="en-US" dirty="0" smtClean="0"/>
              <a:t>決して素敵な人には見えません。一生懸命だと知恵が出ます。中途半端だと愚痴が出ます。いい加減だと言い訳が出る。</a:t>
            </a:r>
            <a:endParaRPr kumimoji="1" lang="en-US" altLang="ja-JP" dirty="0" smtClean="0"/>
          </a:p>
          <a:p>
            <a:pPr marL="0" indent="0">
              <a:buNone/>
            </a:pPr>
            <a:r>
              <a:rPr kumimoji="1" lang="ja-JP" altLang="en-US" dirty="0" smtClean="0"/>
              <a:t>不平不満を言っても何も変わりません。</a:t>
            </a:r>
            <a:endParaRPr kumimoji="1" lang="en-US" altLang="ja-JP" dirty="0" smtClean="0"/>
          </a:p>
          <a:p>
            <a:pPr marL="0" indent="0">
              <a:buNone/>
            </a:pPr>
            <a:r>
              <a:rPr kumimoji="1" lang="ja-JP" altLang="en-US" dirty="0" smtClean="0"/>
              <a:t>そんなことよりも今ある、資機材</a:t>
            </a:r>
            <a:r>
              <a:rPr lang="ja-JP" altLang="en-US" dirty="0" smtClean="0"/>
              <a:t>で又は人員でどれだけのことが可能なのかを考え知恵を出しチャレンジするほうが自分たちのためになると考えてください。</a:t>
            </a:r>
            <a:endParaRPr lang="en-US" altLang="ja-JP" dirty="0" smtClean="0"/>
          </a:p>
          <a:p>
            <a:pPr marL="0" indent="0">
              <a:buNone/>
            </a:pPr>
            <a:r>
              <a:rPr lang="ja-JP" altLang="en-US" dirty="0" smtClean="0"/>
              <a:t>これからは、愚痴をいう前に知恵を出しチャレンジしてそれでもだめなら相談。楽を考える人は、愚痴と言い訳しか出てきません。</a:t>
            </a:r>
            <a:endParaRPr lang="en-US" altLang="ja-JP" dirty="0" smtClean="0"/>
          </a:p>
          <a:p>
            <a:pPr marL="0" indent="0">
              <a:buNone/>
            </a:pPr>
            <a:r>
              <a:rPr lang="ja-JP" altLang="en-US" dirty="0" smtClean="0"/>
              <a:t>そんな人に耳を貸すことは必要なし。</a:t>
            </a:r>
            <a:endParaRPr kumimoji="1" lang="ja-JP" altLang="en-US" dirty="0"/>
          </a:p>
        </p:txBody>
      </p:sp>
    </p:spTree>
    <p:extLst>
      <p:ext uri="{BB962C8B-B14F-4D97-AF65-F5344CB8AC3E}">
        <p14:creationId xmlns:p14="http://schemas.microsoft.com/office/powerpoint/2010/main" val="5811248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barn(inVertical)">
                                      <p:cBhvr>
                                        <p:cTn id="25" dur="500"/>
                                        <p:tgtEl>
                                          <p:spTgt spid="3">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Effect transition="in" filter="barn(inVertical)">
                                      <p:cBhvr>
                                        <p:cTn id="30" dur="5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barn(inVertical)">
                                      <p:cBhvr>
                                        <p:cTn id="35" dur="500"/>
                                        <p:tgtEl>
                                          <p:spTgt spid="3">
                                            <p:txEl>
                                              <p:pRg st="4" end="4"/>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6" presetClass="entr" presetSubtype="21" fill="hold" nodeType="clickEffect">
                                  <p:stCondLst>
                                    <p:cond delay="0"/>
                                  </p:stCondLst>
                                  <p:childTnLst>
                                    <p:set>
                                      <p:cBhvr>
                                        <p:cTn id="39" dur="1" fill="hold">
                                          <p:stCondLst>
                                            <p:cond delay="0"/>
                                          </p:stCondLst>
                                        </p:cTn>
                                        <p:tgtEl>
                                          <p:spTgt spid="3">
                                            <p:txEl>
                                              <p:pRg st="5" end="5"/>
                                            </p:txEl>
                                          </p:spTgt>
                                        </p:tgtEl>
                                        <p:attrNameLst>
                                          <p:attrName>style.visibility</p:attrName>
                                        </p:attrNameLst>
                                      </p:cBhvr>
                                      <p:to>
                                        <p:strVal val="visible"/>
                                      </p:to>
                                    </p:set>
                                    <p:animEffect transition="in" filter="barn(inVertical)">
                                      <p:cBhvr>
                                        <p:cTn id="40" dur="500"/>
                                        <p:tgtEl>
                                          <p:spTgt spid="3">
                                            <p:txEl>
                                              <p:pRg st="5" end="5"/>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6" presetClass="entr" presetSubtype="21" fill="hold" nodeType="clickEffect">
                                  <p:stCondLst>
                                    <p:cond delay="0"/>
                                  </p:stCondLst>
                                  <p:childTnLst>
                                    <p:set>
                                      <p:cBhvr>
                                        <p:cTn id="44" dur="1" fill="hold">
                                          <p:stCondLst>
                                            <p:cond delay="0"/>
                                          </p:stCondLst>
                                        </p:cTn>
                                        <p:tgtEl>
                                          <p:spTgt spid="3">
                                            <p:txEl>
                                              <p:pRg st="6" end="6"/>
                                            </p:txEl>
                                          </p:spTgt>
                                        </p:tgtEl>
                                        <p:attrNameLst>
                                          <p:attrName>style.visibility</p:attrName>
                                        </p:attrNameLst>
                                      </p:cBhvr>
                                      <p:to>
                                        <p:strVal val="visible"/>
                                      </p:to>
                                    </p:set>
                                    <p:animEffect transition="in" filter="barn(inVertical)">
                                      <p:cBhvr>
                                        <p:cTn id="45" dur="500"/>
                                        <p:tgtEl>
                                          <p:spTgt spid="3">
                                            <p:txEl>
                                              <p:pRg st="6" end="6"/>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45" presetClass="entr" presetSubtype="0" fill="hold" nodeType="clickEffect">
                                  <p:stCondLst>
                                    <p:cond delay="0"/>
                                  </p:stCondLst>
                                  <p:childTnLst>
                                    <p:set>
                                      <p:cBhvr>
                                        <p:cTn id="49" dur="1" fill="hold">
                                          <p:stCondLst>
                                            <p:cond delay="0"/>
                                          </p:stCondLst>
                                        </p:cTn>
                                        <p:tgtEl>
                                          <p:spTgt spid="3">
                                            <p:txEl>
                                              <p:pRg st="7" end="7"/>
                                            </p:txEl>
                                          </p:spTgt>
                                        </p:tgtEl>
                                        <p:attrNameLst>
                                          <p:attrName>style.visibility</p:attrName>
                                        </p:attrNameLst>
                                      </p:cBhvr>
                                      <p:to>
                                        <p:strVal val="visible"/>
                                      </p:to>
                                    </p:set>
                                    <p:animEffect transition="in" filter="fade">
                                      <p:cBhvr>
                                        <p:cTn id="50" dur="2000"/>
                                        <p:tgtEl>
                                          <p:spTgt spid="3">
                                            <p:txEl>
                                              <p:pRg st="7" end="7"/>
                                            </p:txEl>
                                          </p:spTgt>
                                        </p:tgtEl>
                                      </p:cBhvr>
                                    </p:animEffect>
                                    <p:anim calcmode="lin" valueType="num">
                                      <p:cBhvr>
                                        <p:cTn id="51" dur="2000" fill="hold"/>
                                        <p:tgtEl>
                                          <p:spTgt spid="3">
                                            <p:txEl>
                                              <p:pRg st="7" end="7"/>
                                            </p:txEl>
                                          </p:spTgt>
                                        </p:tgtEl>
                                        <p:attrNameLst>
                                          <p:attrName>ppt_w</p:attrName>
                                        </p:attrNameLst>
                                      </p:cBhvr>
                                      <p:tavLst>
                                        <p:tav tm="0" fmla="#ppt_w*sin(2.5*pi*$)">
                                          <p:val>
                                            <p:fltVal val="0"/>
                                          </p:val>
                                        </p:tav>
                                        <p:tav tm="100000">
                                          <p:val>
                                            <p:fltVal val="1"/>
                                          </p:val>
                                        </p:tav>
                                      </p:tavLst>
                                    </p:anim>
                                    <p:anim calcmode="lin" valueType="num">
                                      <p:cBhvr>
                                        <p:cTn id="52" dur="2000" fill="hold"/>
                                        <p:tgtEl>
                                          <p:spTgt spid="3">
                                            <p:txEl>
                                              <p:pRg st="7" end="7"/>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sz="quarter" idx="13"/>
          </p:nvPr>
        </p:nvSpPr>
        <p:spPr>
          <a:xfrm>
            <a:off x="612178" y="969265"/>
            <a:ext cx="7772870" cy="5504688"/>
          </a:xfrm>
        </p:spPr>
        <p:txBody>
          <a:bodyPr>
            <a:normAutofit fontScale="92500" lnSpcReduction="10000"/>
          </a:bodyPr>
          <a:lstStyle/>
          <a:p>
            <a:pPr marL="0" indent="0">
              <a:buNone/>
            </a:pPr>
            <a:r>
              <a:rPr kumimoji="1" lang="ja-JP" altLang="en-US" sz="3000" dirty="0" smtClean="0"/>
              <a:t>・ネガティブな言葉は使わない。</a:t>
            </a:r>
            <a:endParaRPr kumimoji="1" lang="en-US" altLang="ja-JP" sz="3000" dirty="0" smtClean="0"/>
          </a:p>
          <a:p>
            <a:pPr marL="0" indent="0">
              <a:buNone/>
            </a:pPr>
            <a:endParaRPr kumimoji="1" lang="en-US" altLang="ja-JP" dirty="0" smtClean="0"/>
          </a:p>
          <a:p>
            <a:pPr marL="0" indent="0">
              <a:buNone/>
            </a:pPr>
            <a:r>
              <a:rPr lang="ja-JP" altLang="en-US" dirty="0"/>
              <a:t>自分</a:t>
            </a:r>
            <a:r>
              <a:rPr lang="ja-JP" altLang="en-US" dirty="0" smtClean="0"/>
              <a:t>の言葉はそのまま自分に返ってくる。みなさん思い浮かべてください。</a:t>
            </a:r>
            <a:endParaRPr lang="en-US" altLang="ja-JP" dirty="0" smtClean="0"/>
          </a:p>
          <a:p>
            <a:pPr marL="0" indent="0">
              <a:buNone/>
            </a:pPr>
            <a:r>
              <a:rPr lang="ja-JP" altLang="en-US" dirty="0" smtClean="0"/>
              <a:t>そんな事出来ませんわ。そんな</a:t>
            </a:r>
            <a:r>
              <a:rPr lang="ja-JP" altLang="en-US" dirty="0" err="1" smtClean="0"/>
              <a:t>ん</a:t>
            </a:r>
            <a:r>
              <a:rPr lang="ja-JP" altLang="en-US" dirty="0" smtClean="0"/>
              <a:t>むちゃくちゃですわ。そんな事いうねんやったら自分らがしたらよろしいですねん。</a:t>
            </a:r>
            <a:endParaRPr lang="en-US" altLang="ja-JP" dirty="0" smtClean="0"/>
          </a:p>
          <a:p>
            <a:pPr marL="0" indent="0">
              <a:buNone/>
            </a:pPr>
            <a:r>
              <a:rPr lang="ja-JP" altLang="en-US" dirty="0" smtClean="0"/>
              <a:t>こんな言葉をよく声に出す人間は、苦労をしたことのない、行き当たりばったりな考え方、他人の事より自分の事、しんどい仕事をしない、楽を覚えた人間がよく口にする言葉です。</a:t>
            </a:r>
            <a:endParaRPr lang="en-US" altLang="ja-JP" dirty="0" smtClean="0"/>
          </a:p>
          <a:p>
            <a:pPr marL="0" indent="0">
              <a:buNone/>
            </a:pPr>
            <a:r>
              <a:rPr lang="ja-JP" altLang="en-US" dirty="0" smtClean="0"/>
              <a:t>周りにこんな人間がいることは、</a:t>
            </a:r>
            <a:r>
              <a:rPr lang="ja-JP" altLang="en-US" dirty="0"/>
              <a:t>会社</a:t>
            </a:r>
            <a:r>
              <a:rPr lang="ja-JP" altLang="en-US" dirty="0" smtClean="0"/>
              <a:t>にとって全く必要のない人間です。一般企業でしたら即首にされてもおかしくない。</a:t>
            </a:r>
            <a:endParaRPr lang="en-US" altLang="ja-JP" dirty="0" smtClean="0"/>
          </a:p>
          <a:p>
            <a:pPr marL="0" indent="0">
              <a:buNone/>
            </a:pPr>
            <a:r>
              <a:rPr lang="ja-JP" altLang="en-US" dirty="0" smtClean="0"/>
              <a:t>どこの、</a:t>
            </a:r>
            <a:r>
              <a:rPr lang="ja-JP" altLang="en-US" dirty="0"/>
              <a:t>会社</a:t>
            </a:r>
            <a:r>
              <a:rPr lang="ja-JP" altLang="en-US" dirty="0" smtClean="0"/>
              <a:t>にもこんな人間は必要ないのです。周りに甘えているどうしようもない人間です。</a:t>
            </a:r>
            <a:endParaRPr lang="en-US" altLang="ja-JP" dirty="0" smtClean="0"/>
          </a:p>
          <a:p>
            <a:pPr marL="0" indent="0">
              <a:buNone/>
            </a:pPr>
            <a:r>
              <a:rPr lang="ja-JP" altLang="en-US" dirty="0" smtClean="0"/>
              <a:t>士気を下げる最低人間です。</a:t>
            </a:r>
            <a:endParaRPr lang="en-US" altLang="ja-JP" dirty="0" smtClean="0"/>
          </a:p>
        </p:txBody>
      </p:sp>
    </p:spTree>
    <p:extLst>
      <p:ext uri="{BB962C8B-B14F-4D97-AF65-F5344CB8AC3E}">
        <p14:creationId xmlns:p14="http://schemas.microsoft.com/office/powerpoint/2010/main" val="39510384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barn(inVertical)">
                                      <p:cBhvr>
                                        <p:cTn id="25" dur="500"/>
                                        <p:tgtEl>
                                          <p:spTgt spid="3">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Effect transition="in" filter="barn(inVertical)">
                                      <p:cBhvr>
                                        <p:cTn id="30" dur="5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barn(inVertical)">
                                      <p:cBhvr>
                                        <p:cTn id="35" dur="500"/>
                                        <p:tgtEl>
                                          <p:spTgt spid="3">
                                            <p:txEl>
                                              <p:pRg st="4" end="4"/>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6" presetClass="entr" presetSubtype="21" fill="hold" nodeType="clickEffect">
                                  <p:stCondLst>
                                    <p:cond delay="0"/>
                                  </p:stCondLst>
                                  <p:childTnLst>
                                    <p:set>
                                      <p:cBhvr>
                                        <p:cTn id="39" dur="1" fill="hold">
                                          <p:stCondLst>
                                            <p:cond delay="0"/>
                                          </p:stCondLst>
                                        </p:cTn>
                                        <p:tgtEl>
                                          <p:spTgt spid="3">
                                            <p:txEl>
                                              <p:pRg st="5" end="5"/>
                                            </p:txEl>
                                          </p:spTgt>
                                        </p:tgtEl>
                                        <p:attrNameLst>
                                          <p:attrName>style.visibility</p:attrName>
                                        </p:attrNameLst>
                                      </p:cBhvr>
                                      <p:to>
                                        <p:strVal val="visible"/>
                                      </p:to>
                                    </p:set>
                                    <p:animEffect transition="in" filter="barn(inVertical)">
                                      <p:cBhvr>
                                        <p:cTn id="40" dur="500"/>
                                        <p:tgtEl>
                                          <p:spTgt spid="3">
                                            <p:txEl>
                                              <p:pRg st="5" end="5"/>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6" presetClass="entr" presetSubtype="21" fill="hold" nodeType="clickEffect">
                                  <p:stCondLst>
                                    <p:cond delay="0"/>
                                  </p:stCondLst>
                                  <p:childTnLst>
                                    <p:set>
                                      <p:cBhvr>
                                        <p:cTn id="44" dur="1" fill="hold">
                                          <p:stCondLst>
                                            <p:cond delay="0"/>
                                          </p:stCondLst>
                                        </p:cTn>
                                        <p:tgtEl>
                                          <p:spTgt spid="3">
                                            <p:txEl>
                                              <p:pRg st="6" end="6"/>
                                            </p:txEl>
                                          </p:spTgt>
                                        </p:tgtEl>
                                        <p:attrNameLst>
                                          <p:attrName>style.visibility</p:attrName>
                                        </p:attrNameLst>
                                      </p:cBhvr>
                                      <p:to>
                                        <p:strVal val="visible"/>
                                      </p:to>
                                    </p:set>
                                    <p:animEffect transition="in" filter="barn(inVertical)">
                                      <p:cBhvr>
                                        <p:cTn id="45" dur="500"/>
                                        <p:tgtEl>
                                          <p:spTgt spid="3">
                                            <p:txEl>
                                              <p:pRg st="6" end="6"/>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45" presetClass="entr" presetSubtype="0" fill="hold" nodeType="clickEffect">
                                  <p:stCondLst>
                                    <p:cond delay="0"/>
                                  </p:stCondLst>
                                  <p:childTnLst>
                                    <p:set>
                                      <p:cBhvr>
                                        <p:cTn id="49" dur="1" fill="hold">
                                          <p:stCondLst>
                                            <p:cond delay="0"/>
                                          </p:stCondLst>
                                        </p:cTn>
                                        <p:tgtEl>
                                          <p:spTgt spid="3">
                                            <p:txEl>
                                              <p:pRg st="7" end="7"/>
                                            </p:txEl>
                                          </p:spTgt>
                                        </p:tgtEl>
                                        <p:attrNameLst>
                                          <p:attrName>style.visibility</p:attrName>
                                        </p:attrNameLst>
                                      </p:cBhvr>
                                      <p:to>
                                        <p:strVal val="visible"/>
                                      </p:to>
                                    </p:set>
                                    <p:animEffect transition="in" filter="fade">
                                      <p:cBhvr>
                                        <p:cTn id="50" dur="2000"/>
                                        <p:tgtEl>
                                          <p:spTgt spid="3">
                                            <p:txEl>
                                              <p:pRg st="7" end="7"/>
                                            </p:txEl>
                                          </p:spTgt>
                                        </p:tgtEl>
                                      </p:cBhvr>
                                    </p:animEffect>
                                    <p:anim calcmode="lin" valueType="num">
                                      <p:cBhvr>
                                        <p:cTn id="51" dur="2000" fill="hold"/>
                                        <p:tgtEl>
                                          <p:spTgt spid="3">
                                            <p:txEl>
                                              <p:pRg st="7" end="7"/>
                                            </p:txEl>
                                          </p:spTgt>
                                        </p:tgtEl>
                                        <p:attrNameLst>
                                          <p:attrName>ppt_w</p:attrName>
                                        </p:attrNameLst>
                                      </p:cBhvr>
                                      <p:tavLst>
                                        <p:tav tm="0" fmla="#ppt_w*sin(2.5*pi*$)">
                                          <p:val>
                                            <p:fltVal val="0"/>
                                          </p:val>
                                        </p:tav>
                                        <p:tav tm="100000">
                                          <p:val>
                                            <p:fltVal val="1"/>
                                          </p:val>
                                        </p:tav>
                                      </p:tavLst>
                                    </p:anim>
                                    <p:anim calcmode="lin" valueType="num">
                                      <p:cBhvr>
                                        <p:cTn id="52" dur="2000" fill="hold"/>
                                        <p:tgtEl>
                                          <p:spTgt spid="3">
                                            <p:txEl>
                                              <p:pRg st="7" end="7"/>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sz="quarter" idx="13"/>
          </p:nvPr>
        </p:nvSpPr>
        <p:spPr>
          <a:xfrm>
            <a:off x="621322" y="1115569"/>
            <a:ext cx="7772870" cy="5129784"/>
          </a:xfrm>
        </p:spPr>
        <p:txBody>
          <a:bodyPr/>
          <a:lstStyle/>
          <a:p>
            <a:pPr marL="0" indent="0">
              <a:buNone/>
            </a:pPr>
            <a:r>
              <a:rPr kumimoji="1" lang="ja-JP" altLang="en-US" sz="2800" dirty="0" smtClean="0"/>
              <a:t>・普段はすべてに出る。</a:t>
            </a:r>
            <a:endParaRPr kumimoji="1" lang="en-US" altLang="ja-JP" sz="2800" dirty="0" smtClean="0"/>
          </a:p>
          <a:p>
            <a:pPr marL="0" indent="0">
              <a:buNone/>
            </a:pPr>
            <a:endParaRPr lang="en-US" altLang="ja-JP" dirty="0"/>
          </a:p>
          <a:p>
            <a:pPr marL="0" indent="0">
              <a:buNone/>
            </a:pPr>
            <a:r>
              <a:rPr kumimoji="1" lang="ja-JP" altLang="en-US" dirty="0" smtClean="0"/>
              <a:t>毎日の行いが肝心な時に出る。日常の行動や意識は知らず知らずの間に立ち振る舞いに現れる。</a:t>
            </a:r>
            <a:endParaRPr kumimoji="1" lang="en-US" altLang="ja-JP" dirty="0" smtClean="0"/>
          </a:p>
          <a:p>
            <a:pPr marL="0" indent="0">
              <a:buNone/>
            </a:pPr>
            <a:r>
              <a:rPr kumimoji="1" lang="ja-JP" altLang="en-US" dirty="0" smtClean="0"/>
              <a:t>普段の行動意識こそ問われていることを考えなくてはならない。</a:t>
            </a:r>
            <a:endParaRPr kumimoji="1" lang="en-US" altLang="ja-JP" dirty="0" smtClean="0"/>
          </a:p>
          <a:p>
            <a:pPr marL="0" indent="0">
              <a:buNone/>
            </a:pPr>
            <a:r>
              <a:rPr kumimoji="1" lang="ja-JP" altLang="en-US" dirty="0" smtClean="0"/>
              <a:t>肝心な時にだけやろうと思っても出来るはずがない。</a:t>
            </a:r>
            <a:endParaRPr kumimoji="1" lang="en-US" altLang="ja-JP" dirty="0" smtClean="0"/>
          </a:p>
          <a:p>
            <a:pPr marL="0" indent="0">
              <a:buNone/>
            </a:pPr>
            <a:r>
              <a:rPr kumimoji="1" lang="ja-JP" altLang="en-US" dirty="0" smtClean="0"/>
              <a:t>普段から人を見、人の意見を聞き、共に汗を流し、失敗をして共に考える、こういった行いが人との信頼関係が構築されていくものです。</a:t>
            </a:r>
            <a:endParaRPr kumimoji="1" lang="en-US" altLang="ja-JP" dirty="0" smtClean="0"/>
          </a:p>
          <a:p>
            <a:pPr marL="0" indent="0">
              <a:buNone/>
            </a:pPr>
            <a:endParaRPr lang="en-US" altLang="ja-JP" dirty="0"/>
          </a:p>
          <a:p>
            <a:pPr marL="0" indent="0">
              <a:buNone/>
            </a:pPr>
            <a:endParaRPr kumimoji="1" lang="ja-JP" altLang="en-US" dirty="0"/>
          </a:p>
        </p:txBody>
      </p:sp>
    </p:spTree>
    <p:extLst>
      <p:ext uri="{BB962C8B-B14F-4D97-AF65-F5344CB8AC3E}">
        <p14:creationId xmlns:p14="http://schemas.microsoft.com/office/powerpoint/2010/main" val="17759420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barn(inVertical)">
                                      <p:cBhvr>
                                        <p:cTn id="25" dur="500"/>
                                        <p:tgtEl>
                                          <p:spTgt spid="3">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Effect transition="in" filter="barn(inVertical)">
                                      <p:cBhvr>
                                        <p:cTn id="30" dur="5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barn(inVertical)">
                                      <p:cBhvr>
                                        <p:cTn id="35" dur="500"/>
                                        <p:tgtEl>
                                          <p:spTgt spid="3">
                                            <p:txEl>
                                              <p:pRg st="4" end="4"/>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45" presetClass="entr" presetSubtype="0" fill="hold" nodeType="clickEffect">
                                  <p:stCondLst>
                                    <p:cond delay="0"/>
                                  </p:stCondLst>
                                  <p:childTnLst>
                                    <p:set>
                                      <p:cBhvr>
                                        <p:cTn id="39" dur="1" fill="hold">
                                          <p:stCondLst>
                                            <p:cond delay="0"/>
                                          </p:stCondLst>
                                        </p:cTn>
                                        <p:tgtEl>
                                          <p:spTgt spid="3">
                                            <p:txEl>
                                              <p:pRg st="5" end="5"/>
                                            </p:txEl>
                                          </p:spTgt>
                                        </p:tgtEl>
                                        <p:attrNameLst>
                                          <p:attrName>style.visibility</p:attrName>
                                        </p:attrNameLst>
                                      </p:cBhvr>
                                      <p:to>
                                        <p:strVal val="visible"/>
                                      </p:to>
                                    </p:set>
                                    <p:animEffect transition="in" filter="fade">
                                      <p:cBhvr>
                                        <p:cTn id="40" dur="2000"/>
                                        <p:tgtEl>
                                          <p:spTgt spid="3">
                                            <p:txEl>
                                              <p:pRg st="5" end="5"/>
                                            </p:txEl>
                                          </p:spTgt>
                                        </p:tgtEl>
                                      </p:cBhvr>
                                    </p:animEffect>
                                    <p:anim calcmode="lin" valueType="num">
                                      <p:cBhvr>
                                        <p:cTn id="41" dur="2000" fill="hold"/>
                                        <p:tgtEl>
                                          <p:spTgt spid="3">
                                            <p:txEl>
                                              <p:pRg st="5" end="5"/>
                                            </p:txEl>
                                          </p:spTgt>
                                        </p:tgtEl>
                                        <p:attrNameLst>
                                          <p:attrName>ppt_w</p:attrName>
                                        </p:attrNameLst>
                                      </p:cBhvr>
                                      <p:tavLst>
                                        <p:tav tm="0" fmla="#ppt_w*sin(2.5*pi*$)">
                                          <p:val>
                                            <p:fltVal val="0"/>
                                          </p:val>
                                        </p:tav>
                                        <p:tav tm="100000">
                                          <p:val>
                                            <p:fltVal val="1"/>
                                          </p:val>
                                        </p:tav>
                                      </p:tavLst>
                                    </p:anim>
                                    <p:anim calcmode="lin" valueType="num">
                                      <p:cBhvr>
                                        <p:cTn id="42" dur="2000" fill="hold"/>
                                        <p:tgtEl>
                                          <p:spTgt spid="3">
                                            <p:txEl>
                                              <p:pRg st="5" end="5"/>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sz="quarter" idx="13"/>
          </p:nvPr>
        </p:nvSpPr>
        <p:spPr>
          <a:xfrm>
            <a:off x="612178" y="1088137"/>
            <a:ext cx="7772870" cy="5312664"/>
          </a:xfrm>
        </p:spPr>
        <p:txBody>
          <a:bodyPr/>
          <a:lstStyle/>
          <a:p>
            <a:pPr marL="0" indent="0">
              <a:buNone/>
            </a:pPr>
            <a:r>
              <a:rPr kumimoji="1" lang="ja-JP" altLang="en-US" sz="2800" dirty="0" smtClean="0"/>
              <a:t>・できることは、すぐにやる。</a:t>
            </a:r>
            <a:endParaRPr kumimoji="1" lang="en-US" altLang="ja-JP" sz="2800" dirty="0" smtClean="0"/>
          </a:p>
          <a:p>
            <a:pPr marL="0" indent="0">
              <a:buNone/>
            </a:pPr>
            <a:endParaRPr lang="en-US" altLang="ja-JP" dirty="0"/>
          </a:p>
          <a:p>
            <a:pPr marL="0" indent="0">
              <a:buNone/>
            </a:pPr>
            <a:r>
              <a:rPr kumimoji="1" lang="ja-JP" altLang="en-US" dirty="0" smtClean="0"/>
              <a:t>日常から疑問に思ったことや、解らないことがあれば、恥を忍んでも聞き出すことが大事。</a:t>
            </a:r>
            <a:endParaRPr kumimoji="1" lang="en-US" altLang="ja-JP" dirty="0" smtClean="0"/>
          </a:p>
          <a:p>
            <a:pPr marL="0" indent="0">
              <a:buNone/>
            </a:pPr>
            <a:r>
              <a:rPr kumimoji="1" lang="ja-JP" altLang="en-US" dirty="0" smtClean="0"/>
              <a:t>仕事の疑問をそのままにしておくと成長していかずいつまでたってもわからないまま、歳を重ねることに人</a:t>
            </a:r>
            <a:r>
              <a:rPr lang="ja-JP" altLang="en-US" dirty="0" smtClean="0"/>
              <a:t>は自慢話をしたがったりする。</a:t>
            </a:r>
            <a:endParaRPr lang="en-US" altLang="ja-JP" dirty="0" smtClean="0"/>
          </a:p>
          <a:p>
            <a:pPr marL="0" indent="0">
              <a:buNone/>
            </a:pPr>
            <a:r>
              <a:rPr lang="ja-JP" altLang="en-US" dirty="0" smtClean="0"/>
              <a:t>プライドが邪魔をして吸収しなければならない時期に吸収できない。</a:t>
            </a:r>
            <a:endParaRPr lang="en-US" altLang="ja-JP" dirty="0" smtClean="0"/>
          </a:p>
          <a:p>
            <a:pPr marL="0" indent="0">
              <a:buNone/>
            </a:pPr>
            <a:r>
              <a:rPr lang="ja-JP" altLang="en-US" dirty="0" smtClean="0"/>
              <a:t>結果、つらい目を見るのは未来の自分である。</a:t>
            </a:r>
            <a:endParaRPr lang="en-US" altLang="ja-JP" dirty="0" smtClean="0"/>
          </a:p>
          <a:p>
            <a:pPr marL="0" indent="0">
              <a:buNone/>
            </a:pPr>
            <a:r>
              <a:rPr lang="ja-JP" altLang="en-US" dirty="0" smtClean="0"/>
              <a:t>余計なプライドを捨てる者こそが最終的に勝つ</a:t>
            </a:r>
            <a:r>
              <a:rPr lang="ja-JP" altLang="en-US" dirty="0"/>
              <a:t>者</a:t>
            </a:r>
            <a:r>
              <a:rPr lang="ja-JP" altLang="en-US" dirty="0" smtClean="0"/>
              <a:t>である。</a:t>
            </a:r>
            <a:endParaRPr kumimoji="1" lang="ja-JP" altLang="en-US" dirty="0"/>
          </a:p>
        </p:txBody>
      </p:sp>
    </p:spTree>
    <p:extLst>
      <p:ext uri="{BB962C8B-B14F-4D97-AF65-F5344CB8AC3E}">
        <p14:creationId xmlns:p14="http://schemas.microsoft.com/office/powerpoint/2010/main" val="28008584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barn(inVertical)">
                                      <p:cBhvr>
                                        <p:cTn id="25" dur="500"/>
                                        <p:tgtEl>
                                          <p:spTgt spid="3">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Effect transition="in" filter="barn(inVertical)">
                                      <p:cBhvr>
                                        <p:cTn id="30" dur="5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barn(inVertical)">
                                      <p:cBhvr>
                                        <p:cTn id="35" dur="500"/>
                                        <p:tgtEl>
                                          <p:spTgt spid="3">
                                            <p:txEl>
                                              <p:pRg st="4" end="4"/>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6" presetClass="entr" presetSubtype="21" fill="hold" nodeType="clickEffect">
                                  <p:stCondLst>
                                    <p:cond delay="0"/>
                                  </p:stCondLst>
                                  <p:childTnLst>
                                    <p:set>
                                      <p:cBhvr>
                                        <p:cTn id="39" dur="1" fill="hold">
                                          <p:stCondLst>
                                            <p:cond delay="0"/>
                                          </p:stCondLst>
                                        </p:cTn>
                                        <p:tgtEl>
                                          <p:spTgt spid="3">
                                            <p:txEl>
                                              <p:pRg st="5" end="5"/>
                                            </p:txEl>
                                          </p:spTgt>
                                        </p:tgtEl>
                                        <p:attrNameLst>
                                          <p:attrName>style.visibility</p:attrName>
                                        </p:attrNameLst>
                                      </p:cBhvr>
                                      <p:to>
                                        <p:strVal val="visible"/>
                                      </p:to>
                                    </p:set>
                                    <p:animEffect transition="in" filter="barn(inVertical)">
                                      <p:cBhvr>
                                        <p:cTn id="40" dur="500"/>
                                        <p:tgtEl>
                                          <p:spTgt spid="3">
                                            <p:txEl>
                                              <p:pRg st="5" end="5"/>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45" presetClass="entr" presetSubtype="0" fill="hold" nodeType="clickEffect">
                                  <p:stCondLst>
                                    <p:cond delay="0"/>
                                  </p:stCondLst>
                                  <p:childTnLst>
                                    <p:set>
                                      <p:cBhvr>
                                        <p:cTn id="44" dur="1" fill="hold">
                                          <p:stCondLst>
                                            <p:cond delay="0"/>
                                          </p:stCondLst>
                                        </p:cTn>
                                        <p:tgtEl>
                                          <p:spTgt spid="3">
                                            <p:txEl>
                                              <p:pRg st="6" end="6"/>
                                            </p:txEl>
                                          </p:spTgt>
                                        </p:tgtEl>
                                        <p:attrNameLst>
                                          <p:attrName>style.visibility</p:attrName>
                                        </p:attrNameLst>
                                      </p:cBhvr>
                                      <p:to>
                                        <p:strVal val="visible"/>
                                      </p:to>
                                    </p:set>
                                    <p:animEffect transition="in" filter="fade">
                                      <p:cBhvr>
                                        <p:cTn id="45" dur="2000"/>
                                        <p:tgtEl>
                                          <p:spTgt spid="3">
                                            <p:txEl>
                                              <p:pRg st="6" end="6"/>
                                            </p:txEl>
                                          </p:spTgt>
                                        </p:tgtEl>
                                      </p:cBhvr>
                                    </p:animEffect>
                                    <p:anim calcmode="lin" valueType="num">
                                      <p:cBhvr>
                                        <p:cTn id="46" dur="2000" fill="hold"/>
                                        <p:tgtEl>
                                          <p:spTgt spid="3">
                                            <p:txEl>
                                              <p:pRg st="6" end="6"/>
                                            </p:txEl>
                                          </p:spTgt>
                                        </p:tgtEl>
                                        <p:attrNameLst>
                                          <p:attrName>ppt_w</p:attrName>
                                        </p:attrNameLst>
                                      </p:cBhvr>
                                      <p:tavLst>
                                        <p:tav tm="0" fmla="#ppt_w*sin(2.5*pi*$)">
                                          <p:val>
                                            <p:fltVal val="0"/>
                                          </p:val>
                                        </p:tav>
                                        <p:tav tm="100000">
                                          <p:val>
                                            <p:fltVal val="1"/>
                                          </p:val>
                                        </p:tav>
                                      </p:tavLst>
                                    </p:anim>
                                    <p:anim calcmode="lin" valueType="num">
                                      <p:cBhvr>
                                        <p:cTn id="47" dur="2000" fill="hold"/>
                                        <p:tgtEl>
                                          <p:spTgt spid="3">
                                            <p:txEl>
                                              <p:pRg st="6" end="6"/>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sz="quarter" idx="13"/>
          </p:nvPr>
        </p:nvSpPr>
        <p:spPr>
          <a:xfrm>
            <a:off x="657898" y="1289305"/>
            <a:ext cx="7772870" cy="5065776"/>
          </a:xfrm>
        </p:spPr>
        <p:txBody>
          <a:bodyPr>
            <a:normAutofit fontScale="92500" lnSpcReduction="10000"/>
          </a:bodyPr>
          <a:lstStyle/>
          <a:p>
            <a:pPr marL="0" indent="0">
              <a:buNone/>
            </a:pPr>
            <a:r>
              <a:rPr kumimoji="1" lang="ja-JP" altLang="en-US" sz="3000" dirty="0" smtClean="0"/>
              <a:t>・叱ってくれる人を大事にする。</a:t>
            </a:r>
            <a:endParaRPr kumimoji="1" lang="en-US" altLang="ja-JP" sz="3000" dirty="0" smtClean="0"/>
          </a:p>
          <a:p>
            <a:pPr marL="0" indent="0">
              <a:buNone/>
            </a:pPr>
            <a:endParaRPr lang="en-US" altLang="ja-JP" dirty="0"/>
          </a:p>
          <a:p>
            <a:pPr marL="0" indent="0">
              <a:buNone/>
            </a:pPr>
            <a:r>
              <a:rPr kumimoji="1" lang="ja-JP" altLang="en-US" dirty="0" smtClean="0"/>
              <a:t>何も言わずに何でも認めてくれる上司、自分が楽をしたいから部下を指導する上司、俺らが若いときはと比べて指導する上司、いろんな上司がいる中で、日々の生活の中、意味のある叱り方をする上司、なぜ、叱ったか明確な回答が出来る上司にこそ大事に</a:t>
            </a:r>
            <a:r>
              <a:rPr lang="ja-JP" altLang="en-US" dirty="0" smtClean="0"/>
              <a:t>すべき上司である。</a:t>
            </a:r>
            <a:endParaRPr lang="en-US" altLang="ja-JP" dirty="0" smtClean="0"/>
          </a:p>
          <a:p>
            <a:pPr marL="0" indent="0">
              <a:buNone/>
            </a:pPr>
            <a:r>
              <a:rPr lang="ja-JP" altLang="en-US" dirty="0" smtClean="0"/>
              <a:t>そんな</a:t>
            </a:r>
            <a:r>
              <a:rPr lang="ja-JP" altLang="en-US" dirty="0"/>
              <a:t>上司</a:t>
            </a:r>
            <a:r>
              <a:rPr lang="ja-JP" altLang="en-US" dirty="0" smtClean="0"/>
              <a:t>は、人としての感情、人情、人の痛みがわかる人間である。</a:t>
            </a:r>
            <a:endParaRPr lang="en-US" altLang="ja-JP" dirty="0" smtClean="0"/>
          </a:p>
          <a:p>
            <a:pPr marL="0" indent="0">
              <a:buNone/>
            </a:pPr>
            <a:r>
              <a:rPr lang="ja-JP" altLang="en-US" dirty="0" smtClean="0"/>
              <a:t>そんな上司についていけば、もっと自分が磨きこなされ人としての成長が出来る。</a:t>
            </a:r>
            <a:endParaRPr lang="en-US" altLang="ja-JP" dirty="0" smtClean="0"/>
          </a:p>
          <a:p>
            <a:pPr marL="0" indent="0">
              <a:buNone/>
            </a:pPr>
            <a:r>
              <a:rPr lang="ja-JP" altLang="en-US" dirty="0" smtClean="0"/>
              <a:t>怒鳴るは、腹を立て思うようにいかないために個人の感情が表に出るもの。</a:t>
            </a:r>
            <a:endParaRPr lang="en-US" altLang="ja-JP" dirty="0" smtClean="0"/>
          </a:p>
          <a:p>
            <a:pPr marL="0" indent="0">
              <a:buNone/>
            </a:pPr>
            <a:r>
              <a:rPr lang="ja-JP" altLang="en-US" dirty="0"/>
              <a:t>叱</a:t>
            </a:r>
            <a:r>
              <a:rPr lang="ja-JP" altLang="en-US" dirty="0" smtClean="0"/>
              <a:t>るは、その人の事を伸ばしてあげようと、意味のあるもの。叱ると怒鳴るの区別がわかる人になりましょう。</a:t>
            </a:r>
            <a:endParaRPr lang="en-US" altLang="ja-JP" dirty="0" smtClean="0"/>
          </a:p>
        </p:txBody>
      </p:sp>
    </p:spTree>
    <p:extLst>
      <p:ext uri="{BB962C8B-B14F-4D97-AF65-F5344CB8AC3E}">
        <p14:creationId xmlns:p14="http://schemas.microsoft.com/office/powerpoint/2010/main" val="34449436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arn(inVertical)">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barn(inVertical)">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arn(inVertical)">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barn(inVertical)">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5"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2000"/>
                                        <p:tgtEl>
                                          <p:spTgt spid="3">
                                            <p:txEl>
                                              <p:pRg st="6" end="6"/>
                                            </p:txEl>
                                          </p:spTgt>
                                        </p:tgtEl>
                                      </p:cBhvr>
                                    </p:animEffect>
                                    <p:anim calcmode="lin" valueType="num">
                                      <p:cBhvr>
                                        <p:cTn id="28" dur="2000" fill="hold"/>
                                        <p:tgtEl>
                                          <p:spTgt spid="3">
                                            <p:txEl>
                                              <p:pRg st="6" end="6"/>
                                            </p:txEl>
                                          </p:spTgt>
                                        </p:tgtEl>
                                        <p:attrNameLst>
                                          <p:attrName>ppt_w</p:attrName>
                                        </p:attrNameLst>
                                      </p:cBhvr>
                                      <p:tavLst>
                                        <p:tav tm="0" fmla="#ppt_w*sin(2.5*pi*$)">
                                          <p:val>
                                            <p:fltVal val="0"/>
                                          </p:val>
                                        </p:tav>
                                        <p:tav tm="100000">
                                          <p:val>
                                            <p:fltVal val="1"/>
                                          </p:val>
                                        </p:tav>
                                      </p:tavLst>
                                    </p:anim>
                                    <p:anim calcmode="lin" valueType="num">
                                      <p:cBhvr>
                                        <p:cTn id="29" dur="2000" fill="hold"/>
                                        <p:tgtEl>
                                          <p:spTgt spid="3">
                                            <p:txEl>
                                              <p:pRg st="6" end="6"/>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sz="quarter" idx="13"/>
          </p:nvPr>
        </p:nvSpPr>
        <p:spPr>
          <a:xfrm>
            <a:off x="731050" y="1179576"/>
            <a:ext cx="7772870" cy="4937759"/>
          </a:xfrm>
        </p:spPr>
        <p:txBody>
          <a:bodyPr>
            <a:normAutofit/>
          </a:bodyPr>
          <a:lstStyle/>
          <a:p>
            <a:pPr marL="0" indent="0">
              <a:buNone/>
            </a:pPr>
            <a:r>
              <a:rPr lang="ja-JP" altLang="en-US" sz="2800" dirty="0" smtClean="0"/>
              <a:t>・前向きな仲間と付き合う</a:t>
            </a:r>
            <a:endParaRPr lang="en-US" altLang="ja-JP" sz="2800" dirty="0" smtClean="0"/>
          </a:p>
          <a:p>
            <a:pPr marL="0" indent="0">
              <a:buNone/>
            </a:pPr>
            <a:endParaRPr kumimoji="1" lang="en-US" altLang="ja-JP" dirty="0"/>
          </a:p>
          <a:p>
            <a:pPr marL="0" indent="0">
              <a:buNone/>
            </a:pPr>
            <a:r>
              <a:rPr lang="ja-JP" altLang="en-US" dirty="0" smtClean="0"/>
              <a:t>類は友を呼ぶという言葉があります。</a:t>
            </a:r>
            <a:endParaRPr lang="en-US" altLang="ja-JP" dirty="0" smtClean="0"/>
          </a:p>
          <a:p>
            <a:pPr marL="0" indent="0">
              <a:buNone/>
            </a:pPr>
            <a:r>
              <a:rPr lang="ja-JP" altLang="en-US" dirty="0" smtClean="0"/>
              <a:t>同じような仲間が集まっていると、そこにはまた同じような人が集まってくるということですからおそらく人の心理だと思います。</a:t>
            </a:r>
            <a:endParaRPr lang="en-US" altLang="ja-JP" dirty="0" smtClean="0"/>
          </a:p>
          <a:p>
            <a:pPr marL="0" indent="0">
              <a:buNone/>
            </a:pPr>
            <a:r>
              <a:rPr lang="ja-JP" altLang="en-US" dirty="0" smtClean="0"/>
              <a:t>ネガティブなことを言う人のところにはネガティブな人たちが集まり、出世欲の強い人のところには、そういった人が集まります。</a:t>
            </a:r>
            <a:endParaRPr lang="en-US" altLang="ja-JP" dirty="0" smtClean="0"/>
          </a:p>
          <a:p>
            <a:pPr marL="0" indent="0">
              <a:buNone/>
            </a:pPr>
            <a:r>
              <a:rPr lang="ja-JP" altLang="en-US" dirty="0" smtClean="0"/>
              <a:t>すなわち、付き合う人には十分気を付けたほうがいいということです。</a:t>
            </a:r>
            <a:endParaRPr lang="en-US" altLang="ja-JP" dirty="0" smtClean="0"/>
          </a:p>
          <a:p>
            <a:pPr marL="0" indent="0">
              <a:buNone/>
            </a:pPr>
            <a:r>
              <a:rPr lang="ja-JP" altLang="en-US" dirty="0" smtClean="0"/>
              <a:t>損得を考える人は結局自分の事ばかり平気で人を裏切るので注意しましょう。</a:t>
            </a:r>
            <a:endParaRPr kumimoji="1" lang="ja-JP" altLang="en-US" dirty="0"/>
          </a:p>
        </p:txBody>
      </p:sp>
    </p:spTree>
    <p:extLst>
      <p:ext uri="{BB962C8B-B14F-4D97-AF65-F5344CB8AC3E}">
        <p14:creationId xmlns:p14="http://schemas.microsoft.com/office/powerpoint/2010/main" val="8778445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barn(inVertical)">
                                      <p:cBhvr>
                                        <p:cTn id="25" dur="500"/>
                                        <p:tgtEl>
                                          <p:spTgt spid="3">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Effect transition="in" filter="barn(inVertical)">
                                      <p:cBhvr>
                                        <p:cTn id="30" dur="5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barn(inVertical)">
                                      <p:cBhvr>
                                        <p:cTn id="35" dur="500"/>
                                        <p:tgtEl>
                                          <p:spTgt spid="3">
                                            <p:txEl>
                                              <p:pRg st="4" end="4"/>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6" presetClass="entr" presetSubtype="21" fill="hold" nodeType="clickEffect">
                                  <p:stCondLst>
                                    <p:cond delay="0"/>
                                  </p:stCondLst>
                                  <p:childTnLst>
                                    <p:set>
                                      <p:cBhvr>
                                        <p:cTn id="39" dur="1" fill="hold">
                                          <p:stCondLst>
                                            <p:cond delay="0"/>
                                          </p:stCondLst>
                                        </p:cTn>
                                        <p:tgtEl>
                                          <p:spTgt spid="3">
                                            <p:txEl>
                                              <p:pRg st="5" end="5"/>
                                            </p:txEl>
                                          </p:spTgt>
                                        </p:tgtEl>
                                        <p:attrNameLst>
                                          <p:attrName>style.visibility</p:attrName>
                                        </p:attrNameLst>
                                      </p:cBhvr>
                                      <p:to>
                                        <p:strVal val="visible"/>
                                      </p:to>
                                    </p:set>
                                    <p:animEffect transition="in" filter="barn(inVertical)">
                                      <p:cBhvr>
                                        <p:cTn id="40" dur="500"/>
                                        <p:tgtEl>
                                          <p:spTgt spid="3">
                                            <p:txEl>
                                              <p:pRg st="5" end="5"/>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45" presetClass="entr" presetSubtype="0" fill="hold" nodeType="clickEffect">
                                  <p:stCondLst>
                                    <p:cond delay="0"/>
                                  </p:stCondLst>
                                  <p:childTnLst>
                                    <p:set>
                                      <p:cBhvr>
                                        <p:cTn id="44" dur="1" fill="hold">
                                          <p:stCondLst>
                                            <p:cond delay="0"/>
                                          </p:stCondLst>
                                        </p:cTn>
                                        <p:tgtEl>
                                          <p:spTgt spid="3">
                                            <p:txEl>
                                              <p:pRg st="6" end="6"/>
                                            </p:txEl>
                                          </p:spTgt>
                                        </p:tgtEl>
                                        <p:attrNameLst>
                                          <p:attrName>style.visibility</p:attrName>
                                        </p:attrNameLst>
                                      </p:cBhvr>
                                      <p:to>
                                        <p:strVal val="visible"/>
                                      </p:to>
                                    </p:set>
                                    <p:animEffect transition="in" filter="fade">
                                      <p:cBhvr>
                                        <p:cTn id="45" dur="2000"/>
                                        <p:tgtEl>
                                          <p:spTgt spid="3">
                                            <p:txEl>
                                              <p:pRg st="6" end="6"/>
                                            </p:txEl>
                                          </p:spTgt>
                                        </p:tgtEl>
                                      </p:cBhvr>
                                    </p:animEffect>
                                    <p:anim calcmode="lin" valueType="num">
                                      <p:cBhvr>
                                        <p:cTn id="46" dur="2000" fill="hold"/>
                                        <p:tgtEl>
                                          <p:spTgt spid="3">
                                            <p:txEl>
                                              <p:pRg st="6" end="6"/>
                                            </p:txEl>
                                          </p:spTgt>
                                        </p:tgtEl>
                                        <p:attrNameLst>
                                          <p:attrName>ppt_w</p:attrName>
                                        </p:attrNameLst>
                                      </p:cBhvr>
                                      <p:tavLst>
                                        <p:tav tm="0" fmla="#ppt_w*sin(2.5*pi*$)">
                                          <p:val>
                                            <p:fltVal val="0"/>
                                          </p:val>
                                        </p:tav>
                                        <p:tav tm="100000">
                                          <p:val>
                                            <p:fltVal val="1"/>
                                          </p:val>
                                        </p:tav>
                                      </p:tavLst>
                                    </p:anim>
                                    <p:anim calcmode="lin" valueType="num">
                                      <p:cBhvr>
                                        <p:cTn id="47" dur="2000" fill="hold"/>
                                        <p:tgtEl>
                                          <p:spTgt spid="3">
                                            <p:txEl>
                                              <p:pRg st="6" end="6"/>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lang="ja-JP" altLang="en-US" dirty="0" smtClean="0"/>
              <a:t>１．うまくいく人の仕事の基本</a:t>
            </a:r>
            <a:endParaRPr lang="ja-JP" altLang="en-US" dirty="0"/>
          </a:p>
        </p:txBody>
      </p:sp>
      <p:sp>
        <p:nvSpPr>
          <p:cNvPr id="5" name="テキスト プレースホルダー 4"/>
          <p:cNvSpPr>
            <a:spLocks noGrp="1"/>
          </p:cNvSpPr>
          <p:nvPr>
            <p:ph sz="quarter" idx="13"/>
          </p:nvPr>
        </p:nvSpPr>
        <p:spPr/>
        <p:txBody>
          <a:bodyPr/>
          <a:lstStyle/>
          <a:p>
            <a:pPr marL="0" indent="0">
              <a:buNone/>
            </a:pPr>
            <a:r>
              <a:rPr lang="ja-JP" altLang="en-US" sz="2800" dirty="0" smtClean="0"/>
              <a:t>・仕事の本当の目的を意識する。</a:t>
            </a:r>
            <a:endParaRPr lang="en-US" altLang="ja-JP" sz="2800" dirty="0" smtClean="0"/>
          </a:p>
          <a:p>
            <a:pPr marL="0" indent="0">
              <a:buNone/>
            </a:pPr>
            <a:r>
              <a:rPr lang="en-US" altLang="ja-JP" dirty="0" smtClean="0"/>
              <a:t>※</a:t>
            </a:r>
            <a:r>
              <a:rPr lang="ja-JP" altLang="en-US" dirty="0" smtClean="0"/>
              <a:t>うまくいく人は、仕事の目的をいつも意識しています。誰のための何なのか。上司に頼まれた、職場に命じられた、とゆうのは目的ではありません。</a:t>
            </a:r>
            <a:endParaRPr lang="en-US" altLang="ja-JP" dirty="0" smtClean="0"/>
          </a:p>
          <a:p>
            <a:pPr marL="0" indent="0">
              <a:buNone/>
            </a:pPr>
            <a:r>
              <a:rPr lang="ja-JP" altLang="en-US" dirty="0" smtClean="0"/>
              <a:t>本来の目的は何なのかを考え、それを意識しながら仕事をする。これができるかどうかで、仕事人生は大きく変わってきます。　</a:t>
            </a:r>
            <a:endParaRPr lang="en-US" altLang="ja-JP" dirty="0" smtClean="0"/>
          </a:p>
        </p:txBody>
      </p:sp>
    </p:spTree>
    <p:extLst>
      <p:ext uri="{BB962C8B-B14F-4D97-AF65-F5344CB8AC3E}">
        <p14:creationId xmlns:p14="http://schemas.microsoft.com/office/powerpoint/2010/main" val="14135040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anim calcmode="lin" valueType="num">
                                      <p:cBhvr>
                                        <p:cTn id="8" dur="2000" fill="hold"/>
                                        <p:tgtEl>
                                          <p:spTgt spid="4"/>
                                        </p:tgtEl>
                                        <p:attrNameLst>
                                          <p:attrName>ppt_w</p:attrName>
                                        </p:attrNameLst>
                                      </p:cBhvr>
                                      <p:tavLst>
                                        <p:tav tm="0" fmla="#ppt_w*sin(2.5*pi*$)">
                                          <p:val>
                                            <p:fltVal val="0"/>
                                          </p:val>
                                        </p:tav>
                                        <p:tav tm="100000">
                                          <p:val>
                                            <p:fltVal val="1"/>
                                          </p:val>
                                        </p:tav>
                                      </p:tavLst>
                                    </p:anim>
                                    <p:anim calcmode="lin" valueType="num">
                                      <p:cBhvr>
                                        <p:cTn id="9" dur="2000" fill="hold"/>
                                        <p:tgtEl>
                                          <p:spTgt spid="4"/>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5">
                                            <p:txEl>
                                              <p:pRg st="0" end="0"/>
                                            </p:txEl>
                                          </p:spTgt>
                                        </p:tgtEl>
                                        <p:attrNameLst>
                                          <p:attrName>style.visibility</p:attrName>
                                        </p:attrNameLst>
                                      </p:cBhvr>
                                      <p:to>
                                        <p:strVal val="visible"/>
                                      </p:to>
                                    </p:set>
                                    <p:animEffect transition="in" filter="barn(inVertical)">
                                      <p:cBhvr>
                                        <p:cTn id="14" dur="500"/>
                                        <p:tgtEl>
                                          <p:spTgt spid="5">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nodeType="clickEffect">
                                  <p:stCondLst>
                                    <p:cond delay="0"/>
                                  </p:stCondLst>
                                  <p:childTnLst>
                                    <p:set>
                                      <p:cBhvr>
                                        <p:cTn id="18" dur="1" fill="hold">
                                          <p:stCondLst>
                                            <p:cond delay="0"/>
                                          </p:stCondLst>
                                        </p:cTn>
                                        <p:tgtEl>
                                          <p:spTgt spid="5">
                                            <p:txEl>
                                              <p:pRg st="1" end="1"/>
                                            </p:txEl>
                                          </p:spTgt>
                                        </p:tgtEl>
                                        <p:attrNameLst>
                                          <p:attrName>style.visibility</p:attrName>
                                        </p:attrNameLst>
                                      </p:cBhvr>
                                      <p:to>
                                        <p:strVal val="visible"/>
                                      </p:to>
                                    </p:set>
                                    <p:animEffect transition="in" filter="barn(inVertical)">
                                      <p:cBhvr>
                                        <p:cTn id="19" dur="500"/>
                                        <p:tgtEl>
                                          <p:spTgt spid="5">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nodeType="clickEffect">
                                  <p:stCondLst>
                                    <p:cond delay="0"/>
                                  </p:stCondLst>
                                  <p:childTnLst>
                                    <p:set>
                                      <p:cBhvr>
                                        <p:cTn id="23" dur="1" fill="hold">
                                          <p:stCondLst>
                                            <p:cond delay="0"/>
                                          </p:stCondLst>
                                        </p:cTn>
                                        <p:tgtEl>
                                          <p:spTgt spid="5">
                                            <p:txEl>
                                              <p:pRg st="2" end="2"/>
                                            </p:txEl>
                                          </p:spTgt>
                                        </p:tgtEl>
                                        <p:attrNameLst>
                                          <p:attrName>style.visibility</p:attrName>
                                        </p:attrNameLst>
                                      </p:cBhvr>
                                      <p:to>
                                        <p:strVal val="visible"/>
                                      </p:to>
                                    </p:set>
                                    <p:animEffect transition="in" filter="barn(inVertical)">
                                      <p:cBhvr>
                                        <p:cTn id="24"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sz="quarter" idx="13"/>
          </p:nvPr>
        </p:nvSpPr>
        <p:spPr>
          <a:xfrm>
            <a:off x="685330" y="1280160"/>
            <a:ext cx="7772870" cy="5312663"/>
          </a:xfrm>
        </p:spPr>
        <p:txBody>
          <a:bodyPr/>
          <a:lstStyle/>
          <a:p>
            <a:pPr marL="0" indent="0">
              <a:buNone/>
            </a:pPr>
            <a:r>
              <a:rPr kumimoji="1" lang="ja-JP" altLang="en-US" sz="2800" dirty="0" smtClean="0"/>
              <a:t>・過去の失敗から人生の知恵を学び取っていく。</a:t>
            </a:r>
            <a:endParaRPr kumimoji="1" lang="en-US" altLang="ja-JP" sz="2800" dirty="0" smtClean="0"/>
          </a:p>
          <a:p>
            <a:pPr marL="0" indent="0">
              <a:buNone/>
            </a:pPr>
            <a:endParaRPr lang="en-US" altLang="ja-JP" dirty="0"/>
          </a:p>
          <a:p>
            <a:pPr marL="0" indent="0">
              <a:buNone/>
            </a:pPr>
            <a:r>
              <a:rPr kumimoji="1" lang="ja-JP" altLang="en-US" dirty="0" smtClean="0"/>
              <a:t>後悔するのではなく、いい勉強をするに切り替える。</a:t>
            </a:r>
            <a:endParaRPr kumimoji="1" lang="en-US" altLang="ja-JP" dirty="0" smtClean="0"/>
          </a:p>
          <a:p>
            <a:pPr marL="0" indent="0">
              <a:buNone/>
            </a:pPr>
            <a:r>
              <a:rPr kumimoji="1" lang="ja-JP" altLang="en-US" dirty="0" smtClean="0"/>
              <a:t>人であれば、生きている</a:t>
            </a:r>
            <a:r>
              <a:rPr lang="ja-JP" altLang="en-US" dirty="0" smtClean="0"/>
              <a:t>限り誰でもが誤った決断をしたり、バカ</a:t>
            </a:r>
            <a:r>
              <a:rPr lang="ja-JP" altLang="en-US" dirty="0" err="1" smtClean="0"/>
              <a:t>げた</a:t>
            </a:r>
            <a:r>
              <a:rPr lang="ja-JP" altLang="en-US" dirty="0" smtClean="0"/>
              <a:t>行動をする。</a:t>
            </a:r>
            <a:endParaRPr lang="en-US" altLang="ja-JP" dirty="0" smtClean="0"/>
          </a:p>
          <a:p>
            <a:pPr marL="0" indent="0">
              <a:buNone/>
            </a:pPr>
            <a:r>
              <a:rPr kumimoji="1" lang="ja-JP" altLang="en-US" dirty="0" smtClean="0"/>
              <a:t>誤った</a:t>
            </a:r>
            <a:r>
              <a:rPr kumimoji="1" lang="ja-JP" altLang="en-US" dirty="0"/>
              <a:t>行動</a:t>
            </a:r>
            <a:r>
              <a:rPr kumimoji="1" lang="ja-JP" altLang="en-US" dirty="0" smtClean="0"/>
              <a:t>やバカ</a:t>
            </a:r>
            <a:r>
              <a:rPr kumimoji="1" lang="ja-JP" altLang="en-US" dirty="0" err="1" smtClean="0"/>
              <a:t>げた</a:t>
            </a:r>
            <a:r>
              <a:rPr kumimoji="1" lang="ja-JP" altLang="en-US" dirty="0" smtClean="0"/>
              <a:t>行動を乗り越えて、その経験を新たに生かすという気持ちを持つことが大事。</a:t>
            </a:r>
            <a:endParaRPr kumimoji="1" lang="en-US" altLang="ja-JP" dirty="0" smtClean="0"/>
          </a:p>
          <a:p>
            <a:pPr marL="0" indent="0">
              <a:buNone/>
            </a:pPr>
            <a:r>
              <a:rPr lang="ja-JP" altLang="en-US" dirty="0" smtClean="0"/>
              <a:t>いい勉強をさせてもらった。これで二度と同じ過ちを繰り返さないと、経験の中から目的にかなうものを見つけ出すことが大事です。</a:t>
            </a:r>
            <a:endParaRPr lang="en-US" altLang="ja-JP" dirty="0" smtClean="0"/>
          </a:p>
          <a:p>
            <a:pPr marL="0" indent="0">
              <a:buNone/>
            </a:pPr>
            <a:endParaRPr lang="en-US" altLang="ja-JP" dirty="0"/>
          </a:p>
        </p:txBody>
      </p:sp>
    </p:spTree>
    <p:extLst>
      <p:ext uri="{BB962C8B-B14F-4D97-AF65-F5344CB8AC3E}">
        <p14:creationId xmlns:p14="http://schemas.microsoft.com/office/powerpoint/2010/main" val="1098408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barn(inVertical)">
                                      <p:cBhvr>
                                        <p:cTn id="25" dur="500"/>
                                        <p:tgtEl>
                                          <p:spTgt spid="3">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Effect transition="in" filter="barn(inVertical)">
                                      <p:cBhvr>
                                        <p:cTn id="30" dur="5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barn(inVertical)">
                                      <p:cBhvr>
                                        <p:cTn id="35" dur="500"/>
                                        <p:tgtEl>
                                          <p:spTgt spid="3">
                                            <p:txEl>
                                              <p:pRg st="4" end="4"/>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45" presetClass="entr" presetSubtype="0" fill="hold" nodeType="clickEffect">
                                  <p:stCondLst>
                                    <p:cond delay="0"/>
                                  </p:stCondLst>
                                  <p:childTnLst>
                                    <p:set>
                                      <p:cBhvr>
                                        <p:cTn id="39" dur="1" fill="hold">
                                          <p:stCondLst>
                                            <p:cond delay="0"/>
                                          </p:stCondLst>
                                        </p:cTn>
                                        <p:tgtEl>
                                          <p:spTgt spid="3">
                                            <p:txEl>
                                              <p:pRg st="5" end="5"/>
                                            </p:txEl>
                                          </p:spTgt>
                                        </p:tgtEl>
                                        <p:attrNameLst>
                                          <p:attrName>style.visibility</p:attrName>
                                        </p:attrNameLst>
                                      </p:cBhvr>
                                      <p:to>
                                        <p:strVal val="visible"/>
                                      </p:to>
                                    </p:set>
                                    <p:animEffect transition="in" filter="fade">
                                      <p:cBhvr>
                                        <p:cTn id="40" dur="2000"/>
                                        <p:tgtEl>
                                          <p:spTgt spid="3">
                                            <p:txEl>
                                              <p:pRg st="5" end="5"/>
                                            </p:txEl>
                                          </p:spTgt>
                                        </p:tgtEl>
                                      </p:cBhvr>
                                    </p:animEffect>
                                    <p:anim calcmode="lin" valueType="num">
                                      <p:cBhvr>
                                        <p:cTn id="41" dur="2000" fill="hold"/>
                                        <p:tgtEl>
                                          <p:spTgt spid="3">
                                            <p:txEl>
                                              <p:pRg st="5" end="5"/>
                                            </p:txEl>
                                          </p:spTgt>
                                        </p:tgtEl>
                                        <p:attrNameLst>
                                          <p:attrName>ppt_w</p:attrName>
                                        </p:attrNameLst>
                                      </p:cBhvr>
                                      <p:tavLst>
                                        <p:tav tm="0" fmla="#ppt_w*sin(2.5*pi*$)">
                                          <p:val>
                                            <p:fltVal val="0"/>
                                          </p:val>
                                        </p:tav>
                                        <p:tav tm="100000">
                                          <p:val>
                                            <p:fltVal val="1"/>
                                          </p:val>
                                        </p:tav>
                                      </p:tavLst>
                                    </p:anim>
                                    <p:anim calcmode="lin" valueType="num">
                                      <p:cBhvr>
                                        <p:cTn id="42" dur="2000" fill="hold"/>
                                        <p:tgtEl>
                                          <p:spTgt spid="3">
                                            <p:txEl>
                                              <p:pRg st="5" end="5"/>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sz="quarter" idx="13"/>
          </p:nvPr>
        </p:nvSpPr>
        <p:spPr>
          <a:xfrm>
            <a:off x="735025" y="755374"/>
            <a:ext cx="7723175" cy="5913783"/>
          </a:xfrm>
        </p:spPr>
        <p:txBody>
          <a:bodyPr>
            <a:normAutofit fontScale="85000" lnSpcReduction="10000"/>
          </a:bodyPr>
          <a:lstStyle/>
          <a:p>
            <a:pPr marL="0" indent="0">
              <a:buNone/>
            </a:pPr>
            <a:r>
              <a:rPr kumimoji="1" lang="ja-JP" altLang="en-US" sz="3300" dirty="0" smtClean="0"/>
              <a:t>・新しい環境にはゆっくりと慣れていくのがいい。</a:t>
            </a:r>
            <a:endParaRPr kumimoji="1" lang="en-US" altLang="ja-JP" sz="3300" dirty="0" smtClean="0"/>
          </a:p>
          <a:p>
            <a:pPr marL="0" indent="0">
              <a:buNone/>
            </a:pPr>
            <a:endParaRPr lang="en-US" altLang="ja-JP" dirty="0"/>
          </a:p>
          <a:p>
            <a:pPr marL="0" indent="0">
              <a:buNone/>
            </a:pPr>
            <a:r>
              <a:rPr kumimoji="1" lang="ja-JP" altLang="en-US" dirty="0" smtClean="0"/>
              <a:t>よく、新入社員や人事異動時などにおちいる心の症状に五月病というものがあります。</a:t>
            </a:r>
            <a:endParaRPr kumimoji="1" lang="en-US" altLang="ja-JP" dirty="0" smtClean="0"/>
          </a:p>
          <a:p>
            <a:pPr marL="0" indent="0">
              <a:buNone/>
            </a:pPr>
            <a:r>
              <a:rPr kumimoji="1" lang="ja-JP" altLang="en-US" dirty="0" smtClean="0"/>
              <a:t>これは、早く環境に慣れたい、一人前になりたいと思うため一生懸命頑張ってします。</a:t>
            </a:r>
            <a:endParaRPr kumimoji="1" lang="en-US" altLang="ja-JP" dirty="0" smtClean="0"/>
          </a:p>
          <a:p>
            <a:pPr marL="0" indent="0">
              <a:buNone/>
            </a:pPr>
            <a:r>
              <a:rPr lang="ja-JP" altLang="en-US" dirty="0" smtClean="0"/>
              <a:t>そのことで、気が落ちたり、やる気が出なくなったり症状がたくさん現れることがあります。</a:t>
            </a:r>
            <a:endParaRPr lang="en-US" altLang="ja-JP" dirty="0" smtClean="0"/>
          </a:p>
          <a:p>
            <a:pPr marL="0" indent="0">
              <a:buNone/>
            </a:pPr>
            <a:r>
              <a:rPr lang="ja-JP" altLang="en-US" dirty="0" smtClean="0"/>
              <a:t>とくに、五月病になる人の特徴は、真面目で頑張り屋さんが多いと言われています。</a:t>
            </a:r>
            <a:endParaRPr lang="en-US" altLang="ja-JP" dirty="0" smtClean="0"/>
          </a:p>
          <a:p>
            <a:pPr marL="0" indent="0">
              <a:buNone/>
            </a:pPr>
            <a:r>
              <a:rPr kumimoji="1" lang="ja-JP" altLang="en-US" dirty="0"/>
              <a:t>最初</a:t>
            </a:r>
            <a:r>
              <a:rPr kumimoji="1" lang="ja-JP" altLang="en-US" dirty="0" smtClean="0"/>
              <a:t>から頑張りすぎるのではなく、違う部署にいても徐々に新しい環境に慣れていくよう心がけるほうがいいのです。</a:t>
            </a:r>
            <a:endParaRPr kumimoji="1" lang="en-US" altLang="ja-JP" dirty="0" smtClean="0"/>
          </a:p>
          <a:p>
            <a:pPr marL="0" indent="0">
              <a:buNone/>
            </a:pPr>
            <a:r>
              <a:rPr lang="ja-JP" altLang="en-US" dirty="0" smtClean="0"/>
              <a:t>もし、五月病の症状が出てきた場合は、頑張りすぎる自分にブレーキをかけのんびりした気分で生活するよう心がけてください。何もしなくても構いません。</a:t>
            </a:r>
            <a:endParaRPr lang="en-US" altLang="ja-JP" dirty="0" smtClean="0"/>
          </a:p>
          <a:p>
            <a:pPr marL="0" indent="0">
              <a:buNone/>
            </a:pPr>
            <a:r>
              <a:rPr lang="ja-JP" altLang="en-US" dirty="0" smtClean="0"/>
              <a:t>そうすれば、また、やる気が出てきます。周囲の目も気にはなると思いますが人並みに仕事をこなせばいいのです。</a:t>
            </a:r>
            <a:endParaRPr lang="en-US" altLang="ja-JP" dirty="0" smtClean="0"/>
          </a:p>
          <a:p>
            <a:pPr marL="0" indent="0">
              <a:buNone/>
            </a:pPr>
            <a:r>
              <a:rPr lang="ja-JP" altLang="en-US" dirty="0" smtClean="0"/>
              <a:t>五月病にかかる人は、人の倍仕事をしている人なのですから。</a:t>
            </a:r>
            <a:endParaRPr kumimoji="1" lang="ja-JP" altLang="en-US" dirty="0"/>
          </a:p>
        </p:txBody>
      </p:sp>
    </p:spTree>
    <p:extLst>
      <p:ext uri="{BB962C8B-B14F-4D97-AF65-F5344CB8AC3E}">
        <p14:creationId xmlns:p14="http://schemas.microsoft.com/office/powerpoint/2010/main" val="70588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barn(inVertical)">
                                      <p:cBhvr>
                                        <p:cTn id="25" dur="500"/>
                                        <p:tgtEl>
                                          <p:spTgt spid="3">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Effect transition="in" filter="barn(inVertical)">
                                      <p:cBhvr>
                                        <p:cTn id="30" dur="5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barn(inVertical)">
                                      <p:cBhvr>
                                        <p:cTn id="35" dur="500"/>
                                        <p:tgtEl>
                                          <p:spTgt spid="3">
                                            <p:txEl>
                                              <p:pRg st="4" end="4"/>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6" presetClass="entr" presetSubtype="21" fill="hold" nodeType="clickEffect">
                                  <p:stCondLst>
                                    <p:cond delay="0"/>
                                  </p:stCondLst>
                                  <p:childTnLst>
                                    <p:set>
                                      <p:cBhvr>
                                        <p:cTn id="39" dur="1" fill="hold">
                                          <p:stCondLst>
                                            <p:cond delay="0"/>
                                          </p:stCondLst>
                                        </p:cTn>
                                        <p:tgtEl>
                                          <p:spTgt spid="3">
                                            <p:txEl>
                                              <p:pRg st="5" end="5"/>
                                            </p:txEl>
                                          </p:spTgt>
                                        </p:tgtEl>
                                        <p:attrNameLst>
                                          <p:attrName>style.visibility</p:attrName>
                                        </p:attrNameLst>
                                      </p:cBhvr>
                                      <p:to>
                                        <p:strVal val="visible"/>
                                      </p:to>
                                    </p:set>
                                    <p:animEffect transition="in" filter="barn(inVertical)">
                                      <p:cBhvr>
                                        <p:cTn id="40" dur="500"/>
                                        <p:tgtEl>
                                          <p:spTgt spid="3">
                                            <p:txEl>
                                              <p:pRg st="5" end="5"/>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6" presetClass="entr" presetSubtype="21" fill="hold" nodeType="clickEffect">
                                  <p:stCondLst>
                                    <p:cond delay="0"/>
                                  </p:stCondLst>
                                  <p:childTnLst>
                                    <p:set>
                                      <p:cBhvr>
                                        <p:cTn id="44" dur="1" fill="hold">
                                          <p:stCondLst>
                                            <p:cond delay="0"/>
                                          </p:stCondLst>
                                        </p:cTn>
                                        <p:tgtEl>
                                          <p:spTgt spid="3">
                                            <p:txEl>
                                              <p:pRg st="6" end="6"/>
                                            </p:txEl>
                                          </p:spTgt>
                                        </p:tgtEl>
                                        <p:attrNameLst>
                                          <p:attrName>style.visibility</p:attrName>
                                        </p:attrNameLst>
                                      </p:cBhvr>
                                      <p:to>
                                        <p:strVal val="visible"/>
                                      </p:to>
                                    </p:set>
                                    <p:animEffect transition="in" filter="barn(inVertical)">
                                      <p:cBhvr>
                                        <p:cTn id="45" dur="500"/>
                                        <p:tgtEl>
                                          <p:spTgt spid="3">
                                            <p:txEl>
                                              <p:pRg st="6" end="6"/>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16" presetClass="entr" presetSubtype="21" fill="hold" nodeType="clickEffect">
                                  <p:stCondLst>
                                    <p:cond delay="0"/>
                                  </p:stCondLst>
                                  <p:childTnLst>
                                    <p:set>
                                      <p:cBhvr>
                                        <p:cTn id="49" dur="1" fill="hold">
                                          <p:stCondLst>
                                            <p:cond delay="0"/>
                                          </p:stCondLst>
                                        </p:cTn>
                                        <p:tgtEl>
                                          <p:spTgt spid="3">
                                            <p:txEl>
                                              <p:pRg st="7" end="7"/>
                                            </p:txEl>
                                          </p:spTgt>
                                        </p:tgtEl>
                                        <p:attrNameLst>
                                          <p:attrName>style.visibility</p:attrName>
                                        </p:attrNameLst>
                                      </p:cBhvr>
                                      <p:to>
                                        <p:strVal val="visible"/>
                                      </p:to>
                                    </p:set>
                                    <p:animEffect transition="in" filter="barn(inVertical)">
                                      <p:cBhvr>
                                        <p:cTn id="50" dur="500"/>
                                        <p:tgtEl>
                                          <p:spTgt spid="3">
                                            <p:txEl>
                                              <p:pRg st="7" end="7"/>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16" presetClass="entr" presetSubtype="21" fill="hold"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Effect transition="in" filter="barn(inVertical)">
                                      <p:cBhvr>
                                        <p:cTn id="55" dur="500"/>
                                        <p:tgtEl>
                                          <p:spTgt spid="3">
                                            <p:txEl>
                                              <p:pRg st="8" end="8"/>
                                            </p:txEl>
                                          </p:spTgt>
                                        </p:tgtEl>
                                      </p:cBhvr>
                                    </p:animEffect>
                                  </p:childTnLst>
                                </p:cTn>
                              </p:par>
                            </p:childTnLst>
                          </p:cTn>
                        </p:par>
                      </p:childTnLst>
                    </p:cTn>
                  </p:par>
                  <p:par>
                    <p:cTn id="56" fill="hold">
                      <p:stCondLst>
                        <p:cond delay="indefinite"/>
                      </p:stCondLst>
                      <p:childTnLst>
                        <p:par>
                          <p:cTn id="57" fill="hold">
                            <p:stCondLst>
                              <p:cond delay="0"/>
                            </p:stCondLst>
                            <p:childTnLst>
                              <p:par>
                                <p:cTn id="58" presetID="45" presetClass="entr" presetSubtype="0" fill="hold" nodeType="clickEffect">
                                  <p:stCondLst>
                                    <p:cond delay="0"/>
                                  </p:stCondLst>
                                  <p:childTnLst>
                                    <p:set>
                                      <p:cBhvr>
                                        <p:cTn id="59" dur="1" fill="hold">
                                          <p:stCondLst>
                                            <p:cond delay="0"/>
                                          </p:stCondLst>
                                        </p:cTn>
                                        <p:tgtEl>
                                          <p:spTgt spid="3">
                                            <p:txEl>
                                              <p:pRg st="9" end="9"/>
                                            </p:txEl>
                                          </p:spTgt>
                                        </p:tgtEl>
                                        <p:attrNameLst>
                                          <p:attrName>style.visibility</p:attrName>
                                        </p:attrNameLst>
                                      </p:cBhvr>
                                      <p:to>
                                        <p:strVal val="visible"/>
                                      </p:to>
                                    </p:set>
                                    <p:animEffect transition="in" filter="fade">
                                      <p:cBhvr>
                                        <p:cTn id="60" dur="2000"/>
                                        <p:tgtEl>
                                          <p:spTgt spid="3">
                                            <p:txEl>
                                              <p:pRg st="9" end="9"/>
                                            </p:txEl>
                                          </p:spTgt>
                                        </p:tgtEl>
                                      </p:cBhvr>
                                    </p:animEffect>
                                    <p:anim calcmode="lin" valueType="num">
                                      <p:cBhvr>
                                        <p:cTn id="61" dur="2000" fill="hold"/>
                                        <p:tgtEl>
                                          <p:spTgt spid="3">
                                            <p:txEl>
                                              <p:pRg st="9" end="9"/>
                                            </p:txEl>
                                          </p:spTgt>
                                        </p:tgtEl>
                                        <p:attrNameLst>
                                          <p:attrName>ppt_w</p:attrName>
                                        </p:attrNameLst>
                                      </p:cBhvr>
                                      <p:tavLst>
                                        <p:tav tm="0" fmla="#ppt_w*sin(2.5*pi*$)">
                                          <p:val>
                                            <p:fltVal val="0"/>
                                          </p:val>
                                        </p:tav>
                                        <p:tav tm="100000">
                                          <p:val>
                                            <p:fltVal val="1"/>
                                          </p:val>
                                        </p:tav>
                                      </p:tavLst>
                                    </p:anim>
                                    <p:anim calcmode="lin" valueType="num">
                                      <p:cBhvr>
                                        <p:cTn id="62" dur="2000" fill="hold"/>
                                        <p:tgtEl>
                                          <p:spTgt spid="3">
                                            <p:txEl>
                                              <p:pRg st="9" end="9"/>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sz="quarter" idx="13"/>
          </p:nvPr>
        </p:nvSpPr>
        <p:spPr>
          <a:xfrm>
            <a:off x="685330" y="1307592"/>
            <a:ext cx="7772870" cy="5138927"/>
          </a:xfrm>
        </p:spPr>
        <p:txBody>
          <a:bodyPr>
            <a:normAutofit fontScale="85000" lnSpcReduction="20000"/>
          </a:bodyPr>
          <a:lstStyle/>
          <a:p>
            <a:pPr marL="0" indent="0">
              <a:buNone/>
            </a:pPr>
            <a:r>
              <a:rPr kumimoji="1" lang="ja-JP" altLang="en-US" sz="3000" dirty="0" smtClean="0"/>
              <a:t>・使命感が強い人ほど燃え尽き症候群に気を付ける。</a:t>
            </a:r>
            <a:endParaRPr kumimoji="1" lang="en-US" altLang="ja-JP" sz="3000" dirty="0" smtClean="0"/>
          </a:p>
          <a:p>
            <a:pPr marL="0" indent="0">
              <a:buNone/>
            </a:pPr>
            <a:endParaRPr lang="en-US" altLang="ja-JP" dirty="0"/>
          </a:p>
          <a:p>
            <a:pPr marL="0" indent="0">
              <a:buNone/>
            </a:pPr>
            <a:r>
              <a:rPr kumimoji="1" lang="ja-JP" altLang="en-US" dirty="0" smtClean="0"/>
              <a:t>簡単に言えば、自分が理想する仕事の考えや取り組みと現実との差が大きくなるにつれてやる気が起こらなくなります。</a:t>
            </a:r>
            <a:endParaRPr kumimoji="1" lang="en-US" altLang="ja-JP" dirty="0" smtClean="0"/>
          </a:p>
          <a:p>
            <a:pPr marL="0" indent="0">
              <a:buNone/>
            </a:pPr>
            <a:r>
              <a:rPr lang="ja-JP" altLang="en-US" dirty="0" smtClean="0"/>
              <a:t>燃え尽き症候群への対処法の一つは、よき相談相手を持つことです。</a:t>
            </a:r>
            <a:endParaRPr lang="en-US" altLang="ja-JP" dirty="0" smtClean="0"/>
          </a:p>
          <a:p>
            <a:pPr marL="0" indent="0">
              <a:buNone/>
            </a:pPr>
            <a:r>
              <a:rPr kumimoji="1" lang="ja-JP" altLang="en-US" dirty="0"/>
              <a:t>自分</a:t>
            </a:r>
            <a:r>
              <a:rPr kumimoji="1" lang="ja-JP" altLang="en-US" dirty="0" smtClean="0"/>
              <a:t>が悩んだり落ち込んでいることを正直に打ち明けることが出来る相談相手を持つことです。</a:t>
            </a:r>
            <a:endParaRPr kumimoji="1" lang="en-US" altLang="ja-JP" dirty="0" smtClean="0"/>
          </a:p>
          <a:p>
            <a:pPr marL="0" indent="0">
              <a:buNone/>
            </a:pPr>
            <a:r>
              <a:rPr kumimoji="1" lang="ja-JP" altLang="en-US" dirty="0" smtClean="0"/>
              <a:t>人に相談することで気持ちが楽になり、やる気が出てきます。</a:t>
            </a:r>
            <a:endParaRPr kumimoji="1" lang="en-US" altLang="ja-JP" dirty="0" smtClean="0"/>
          </a:p>
          <a:p>
            <a:pPr marL="0" indent="0">
              <a:buNone/>
            </a:pPr>
            <a:r>
              <a:rPr lang="ja-JP" altLang="en-US" dirty="0" smtClean="0"/>
              <a:t>それと、こういった症状を小バカにする人間が</a:t>
            </a:r>
            <a:r>
              <a:rPr lang="ja-JP" altLang="en-US" dirty="0"/>
              <a:t>必</a:t>
            </a:r>
            <a:r>
              <a:rPr lang="ja-JP" altLang="en-US" dirty="0" smtClean="0"/>
              <a:t>ずしもいるはずです。</a:t>
            </a:r>
            <a:endParaRPr lang="en-US" altLang="ja-JP" dirty="0" smtClean="0"/>
          </a:p>
          <a:p>
            <a:pPr marL="0" indent="0">
              <a:buNone/>
            </a:pPr>
            <a:r>
              <a:rPr lang="ja-JP" altLang="en-US" dirty="0" smtClean="0"/>
              <a:t>そういった人間は燃え尽き症候群にかかることのない。道理も常識もわからない変わった人だと思います。</a:t>
            </a:r>
            <a:endParaRPr lang="en-US" altLang="ja-JP" dirty="0" smtClean="0"/>
          </a:p>
          <a:p>
            <a:pPr marL="0" indent="0">
              <a:buNone/>
            </a:pPr>
            <a:r>
              <a:rPr kumimoji="1" lang="ja-JP" altLang="en-US" dirty="0" smtClean="0"/>
              <a:t>仕事に意欲をもち、人情味のある人間が燃え尽き症候群にかかるので、言ってみればかかる人こそ道徳のある正しい人間なのです。頑張ってゆっくりと進んでいきましょう。</a:t>
            </a:r>
            <a:endParaRPr kumimoji="1" lang="ja-JP" altLang="en-US" dirty="0"/>
          </a:p>
        </p:txBody>
      </p:sp>
    </p:spTree>
    <p:extLst>
      <p:ext uri="{BB962C8B-B14F-4D97-AF65-F5344CB8AC3E}">
        <p14:creationId xmlns:p14="http://schemas.microsoft.com/office/powerpoint/2010/main" val="21858107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barn(inVertical)">
                                      <p:cBhvr>
                                        <p:cTn id="25" dur="500"/>
                                        <p:tgtEl>
                                          <p:spTgt spid="3">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Effect transition="in" filter="barn(inVertical)">
                                      <p:cBhvr>
                                        <p:cTn id="30" dur="5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barn(inVertical)">
                                      <p:cBhvr>
                                        <p:cTn id="35" dur="500"/>
                                        <p:tgtEl>
                                          <p:spTgt spid="3">
                                            <p:txEl>
                                              <p:pRg st="4" end="4"/>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6" presetClass="entr" presetSubtype="21" fill="hold" nodeType="clickEffect">
                                  <p:stCondLst>
                                    <p:cond delay="0"/>
                                  </p:stCondLst>
                                  <p:childTnLst>
                                    <p:set>
                                      <p:cBhvr>
                                        <p:cTn id="39" dur="1" fill="hold">
                                          <p:stCondLst>
                                            <p:cond delay="0"/>
                                          </p:stCondLst>
                                        </p:cTn>
                                        <p:tgtEl>
                                          <p:spTgt spid="3">
                                            <p:txEl>
                                              <p:pRg st="5" end="5"/>
                                            </p:txEl>
                                          </p:spTgt>
                                        </p:tgtEl>
                                        <p:attrNameLst>
                                          <p:attrName>style.visibility</p:attrName>
                                        </p:attrNameLst>
                                      </p:cBhvr>
                                      <p:to>
                                        <p:strVal val="visible"/>
                                      </p:to>
                                    </p:set>
                                    <p:animEffect transition="in" filter="barn(inVertical)">
                                      <p:cBhvr>
                                        <p:cTn id="40" dur="500"/>
                                        <p:tgtEl>
                                          <p:spTgt spid="3">
                                            <p:txEl>
                                              <p:pRg st="5" end="5"/>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6" presetClass="entr" presetSubtype="21" fill="hold" nodeType="clickEffect">
                                  <p:stCondLst>
                                    <p:cond delay="0"/>
                                  </p:stCondLst>
                                  <p:childTnLst>
                                    <p:set>
                                      <p:cBhvr>
                                        <p:cTn id="44" dur="1" fill="hold">
                                          <p:stCondLst>
                                            <p:cond delay="0"/>
                                          </p:stCondLst>
                                        </p:cTn>
                                        <p:tgtEl>
                                          <p:spTgt spid="3">
                                            <p:txEl>
                                              <p:pRg st="6" end="6"/>
                                            </p:txEl>
                                          </p:spTgt>
                                        </p:tgtEl>
                                        <p:attrNameLst>
                                          <p:attrName>style.visibility</p:attrName>
                                        </p:attrNameLst>
                                      </p:cBhvr>
                                      <p:to>
                                        <p:strVal val="visible"/>
                                      </p:to>
                                    </p:set>
                                    <p:animEffect transition="in" filter="barn(inVertical)">
                                      <p:cBhvr>
                                        <p:cTn id="45" dur="500"/>
                                        <p:tgtEl>
                                          <p:spTgt spid="3">
                                            <p:txEl>
                                              <p:pRg st="6" end="6"/>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16" presetClass="entr" presetSubtype="21" fill="hold" nodeType="clickEffect">
                                  <p:stCondLst>
                                    <p:cond delay="0"/>
                                  </p:stCondLst>
                                  <p:childTnLst>
                                    <p:set>
                                      <p:cBhvr>
                                        <p:cTn id="49" dur="1" fill="hold">
                                          <p:stCondLst>
                                            <p:cond delay="0"/>
                                          </p:stCondLst>
                                        </p:cTn>
                                        <p:tgtEl>
                                          <p:spTgt spid="3">
                                            <p:txEl>
                                              <p:pRg st="7" end="7"/>
                                            </p:txEl>
                                          </p:spTgt>
                                        </p:tgtEl>
                                        <p:attrNameLst>
                                          <p:attrName>style.visibility</p:attrName>
                                        </p:attrNameLst>
                                      </p:cBhvr>
                                      <p:to>
                                        <p:strVal val="visible"/>
                                      </p:to>
                                    </p:set>
                                    <p:animEffect transition="in" filter="barn(inVertical)">
                                      <p:cBhvr>
                                        <p:cTn id="50" dur="500"/>
                                        <p:tgtEl>
                                          <p:spTgt spid="3">
                                            <p:txEl>
                                              <p:pRg st="7" end="7"/>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45" presetClass="entr" presetSubtype="0" fill="hold"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Effect transition="in" filter="fade">
                                      <p:cBhvr>
                                        <p:cTn id="55" dur="2000"/>
                                        <p:tgtEl>
                                          <p:spTgt spid="3">
                                            <p:txEl>
                                              <p:pRg st="8" end="8"/>
                                            </p:txEl>
                                          </p:spTgt>
                                        </p:tgtEl>
                                      </p:cBhvr>
                                    </p:animEffect>
                                    <p:anim calcmode="lin" valueType="num">
                                      <p:cBhvr>
                                        <p:cTn id="56" dur="2000" fill="hold"/>
                                        <p:tgtEl>
                                          <p:spTgt spid="3">
                                            <p:txEl>
                                              <p:pRg st="8" end="8"/>
                                            </p:txEl>
                                          </p:spTgt>
                                        </p:tgtEl>
                                        <p:attrNameLst>
                                          <p:attrName>ppt_w</p:attrName>
                                        </p:attrNameLst>
                                      </p:cBhvr>
                                      <p:tavLst>
                                        <p:tav tm="0" fmla="#ppt_w*sin(2.5*pi*$)">
                                          <p:val>
                                            <p:fltVal val="0"/>
                                          </p:val>
                                        </p:tav>
                                        <p:tav tm="100000">
                                          <p:val>
                                            <p:fltVal val="1"/>
                                          </p:val>
                                        </p:tav>
                                      </p:tavLst>
                                    </p:anim>
                                    <p:anim calcmode="lin" valueType="num">
                                      <p:cBhvr>
                                        <p:cTn id="57" dur="2000" fill="hold"/>
                                        <p:tgtEl>
                                          <p:spTgt spid="3">
                                            <p:txEl>
                                              <p:pRg st="8" end="8"/>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sz="quarter" idx="13"/>
          </p:nvPr>
        </p:nvSpPr>
        <p:spPr>
          <a:xfrm>
            <a:off x="675391" y="801491"/>
            <a:ext cx="7772870" cy="5294375"/>
          </a:xfrm>
        </p:spPr>
        <p:txBody>
          <a:bodyPr>
            <a:normAutofit lnSpcReduction="10000"/>
          </a:bodyPr>
          <a:lstStyle/>
          <a:p>
            <a:pPr marL="0" indent="0">
              <a:buNone/>
            </a:pPr>
            <a:r>
              <a:rPr kumimoji="1" lang="ja-JP" altLang="en-US" sz="2800" dirty="0" smtClean="0"/>
              <a:t>やる気になったらすぐに実行するほうがいい。</a:t>
            </a:r>
            <a:endParaRPr kumimoji="1" lang="en-US" altLang="ja-JP" sz="2800" dirty="0" smtClean="0"/>
          </a:p>
          <a:p>
            <a:pPr marL="0" indent="0">
              <a:buNone/>
            </a:pPr>
            <a:endParaRPr lang="en-US" altLang="ja-JP" dirty="0"/>
          </a:p>
          <a:p>
            <a:pPr marL="0" indent="0">
              <a:buNone/>
            </a:pPr>
            <a:r>
              <a:rPr kumimoji="1" lang="ja-JP" altLang="en-US" dirty="0" smtClean="0"/>
              <a:t>思い立ったら吉日</a:t>
            </a:r>
            <a:r>
              <a:rPr lang="ja-JP" altLang="en-US" dirty="0" smtClean="0"/>
              <a:t>という言葉がある。</a:t>
            </a:r>
            <a:endParaRPr lang="en-US" altLang="ja-JP" dirty="0" smtClean="0"/>
          </a:p>
          <a:p>
            <a:pPr marL="0" indent="0">
              <a:buNone/>
            </a:pPr>
            <a:r>
              <a:rPr lang="ja-JP" altLang="en-US" dirty="0" smtClean="0"/>
              <a:t>これは、やる気になった日こそ吉日になり、物事が順調に進んでいくということです。</a:t>
            </a:r>
            <a:endParaRPr lang="en-US" altLang="ja-JP" dirty="0" smtClean="0"/>
          </a:p>
          <a:p>
            <a:pPr marL="0" indent="0">
              <a:buNone/>
            </a:pPr>
            <a:r>
              <a:rPr kumimoji="1" lang="ja-JP" altLang="en-US" dirty="0" smtClean="0"/>
              <a:t>やる</a:t>
            </a:r>
            <a:r>
              <a:rPr kumimoji="1" lang="ja-JP" altLang="en-US" dirty="0"/>
              <a:t>気</a:t>
            </a:r>
            <a:r>
              <a:rPr kumimoji="1" lang="ja-JP" altLang="en-US" dirty="0" smtClean="0"/>
              <a:t>になっ</a:t>
            </a:r>
            <a:r>
              <a:rPr lang="ja-JP" altLang="en-US" dirty="0" smtClean="0"/>
              <a:t>たらすぐに行動に移すということは</a:t>
            </a:r>
            <a:r>
              <a:rPr lang="ja-JP" altLang="en-US" dirty="0"/>
              <a:t>古</a:t>
            </a:r>
            <a:r>
              <a:rPr lang="ja-JP" altLang="en-US" dirty="0" smtClean="0"/>
              <a:t>くから言い伝えられてきた人の知恵でもあります。</a:t>
            </a:r>
            <a:endParaRPr lang="en-US" altLang="ja-JP" dirty="0" smtClean="0"/>
          </a:p>
          <a:p>
            <a:pPr marL="0" indent="0">
              <a:buNone/>
            </a:pPr>
            <a:r>
              <a:rPr kumimoji="1" lang="ja-JP" altLang="en-US" dirty="0" smtClean="0"/>
              <a:t>しかし、これをなかなか実践できない人がいます。</a:t>
            </a:r>
            <a:endParaRPr kumimoji="1" lang="en-US" altLang="ja-JP" dirty="0" smtClean="0"/>
          </a:p>
          <a:p>
            <a:pPr marL="0" indent="0">
              <a:buNone/>
            </a:pPr>
            <a:r>
              <a:rPr kumimoji="1" lang="ja-JP" altLang="en-US" dirty="0" smtClean="0"/>
              <a:t>それは、先延ばしにしてしまうタイプの人です。</a:t>
            </a:r>
            <a:endParaRPr kumimoji="1" lang="en-US" altLang="ja-JP" dirty="0" smtClean="0"/>
          </a:p>
          <a:p>
            <a:pPr marL="0" indent="0">
              <a:buNone/>
            </a:pPr>
            <a:r>
              <a:rPr kumimoji="1" lang="ja-JP" altLang="en-US" dirty="0" smtClean="0"/>
              <a:t>こういった人は、行動習慣と考え方の癖によるものですから、それを直すには、やる気になったらすぐ動く。この行動習慣と考え方の癖を身に着けてしまえばいいのです。</a:t>
            </a:r>
            <a:endParaRPr kumimoji="1" lang="ja-JP" altLang="en-US" dirty="0"/>
          </a:p>
        </p:txBody>
      </p:sp>
    </p:spTree>
    <p:extLst>
      <p:ext uri="{BB962C8B-B14F-4D97-AF65-F5344CB8AC3E}">
        <p14:creationId xmlns:p14="http://schemas.microsoft.com/office/powerpoint/2010/main" val="23744702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arn(inVertical)">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barn(inVertical)">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arn(inVertical)">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barn(inVertical)">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barn(inVertical)">
                                      <p:cBhvr>
                                        <p:cTn id="27" dur="5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5" presetClass="entr" presetSubtype="0" fill="hold"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fade">
                                      <p:cBhvr>
                                        <p:cTn id="32" dur="2000"/>
                                        <p:tgtEl>
                                          <p:spTgt spid="3">
                                            <p:txEl>
                                              <p:pRg st="7" end="7"/>
                                            </p:txEl>
                                          </p:spTgt>
                                        </p:tgtEl>
                                      </p:cBhvr>
                                    </p:animEffect>
                                    <p:anim calcmode="lin" valueType="num">
                                      <p:cBhvr>
                                        <p:cTn id="33" dur="2000" fill="hold"/>
                                        <p:tgtEl>
                                          <p:spTgt spid="3">
                                            <p:txEl>
                                              <p:pRg st="7" end="7"/>
                                            </p:txEl>
                                          </p:spTgt>
                                        </p:tgtEl>
                                        <p:attrNameLst>
                                          <p:attrName>ppt_w</p:attrName>
                                        </p:attrNameLst>
                                      </p:cBhvr>
                                      <p:tavLst>
                                        <p:tav tm="0" fmla="#ppt_w*sin(2.5*pi*$)">
                                          <p:val>
                                            <p:fltVal val="0"/>
                                          </p:val>
                                        </p:tav>
                                        <p:tav tm="100000">
                                          <p:val>
                                            <p:fltVal val="1"/>
                                          </p:val>
                                        </p:tav>
                                      </p:tavLst>
                                    </p:anim>
                                    <p:anim calcmode="lin" valueType="num">
                                      <p:cBhvr>
                                        <p:cTn id="34" dur="2000" fill="hold"/>
                                        <p:tgtEl>
                                          <p:spTgt spid="3">
                                            <p:txEl>
                                              <p:pRg st="7" end="7"/>
                                            </p:txEl>
                                          </p:spTgt>
                                        </p:tgtEl>
                                        <p:attrNameLst>
                                          <p:attrName>ppt_h</p:attrName>
                                        </p:attrNameLst>
                                      </p:cBhvr>
                                      <p:tavLst>
                                        <p:tav tm="0">
                                          <p:val>
                                            <p:strVal val="#ppt_h"/>
                                          </p:val>
                                        </p:tav>
                                        <p:tav tm="100000">
                                          <p:val>
                                            <p:strVal val="#ppt_h"/>
                                          </p:val>
                                        </p:tav>
                                      </p:tavLst>
                                    </p:anim>
                                  </p:childTnLst>
                                </p:cTn>
                              </p:par>
                            </p:childTnLst>
                          </p:cTn>
                        </p:par>
                      </p:childTnLst>
                    </p:cTn>
                  </p:par>
                  <p:par>
                    <p:cTn id="35" fill="hold">
                      <p:stCondLst>
                        <p:cond delay="indefinite"/>
                      </p:stCondLst>
                      <p:childTnLst>
                        <p:par>
                          <p:cTn id="36" fill="hold">
                            <p:stCondLst>
                              <p:cond delay="0"/>
                            </p:stCondLst>
                            <p:childTnLst>
                              <p:par>
                                <p:cTn id="37" presetID="26" presetClass="entr" presetSubtype="0" fill="hold" nodeType="clickEffect">
                                  <p:stCondLst>
                                    <p:cond delay="0"/>
                                  </p:stCondLst>
                                  <p:childTnLst>
                                    <p:set>
                                      <p:cBhvr>
                                        <p:cTn id="38" dur="1" fill="hold">
                                          <p:stCondLst>
                                            <p:cond delay="0"/>
                                          </p:stCondLst>
                                        </p:cTn>
                                        <p:tgtEl>
                                          <p:spTgt spid="3">
                                            <p:txEl>
                                              <p:pRg st="0" end="0"/>
                                            </p:txEl>
                                          </p:spTgt>
                                        </p:tgtEl>
                                        <p:attrNameLst>
                                          <p:attrName>style.visibility</p:attrName>
                                        </p:attrNameLst>
                                      </p:cBhvr>
                                      <p:to>
                                        <p:strVal val="visible"/>
                                      </p:to>
                                    </p:set>
                                    <p:animEffect transition="in" filter="wipe(down)">
                                      <p:cBhvr>
                                        <p:cTn id="39" dur="580">
                                          <p:stCondLst>
                                            <p:cond delay="0"/>
                                          </p:stCondLst>
                                        </p:cTn>
                                        <p:tgtEl>
                                          <p:spTgt spid="3">
                                            <p:txEl>
                                              <p:pRg st="0" end="0"/>
                                            </p:txEl>
                                          </p:spTgt>
                                        </p:tgtEl>
                                      </p:cBhvr>
                                    </p:animEffect>
                                    <p:anim calcmode="lin" valueType="num">
                                      <p:cBhvr>
                                        <p:cTn id="40"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41"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42"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43"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44"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45" dur="26">
                                          <p:stCondLst>
                                            <p:cond delay="650"/>
                                          </p:stCondLst>
                                        </p:cTn>
                                        <p:tgtEl>
                                          <p:spTgt spid="3">
                                            <p:txEl>
                                              <p:pRg st="0" end="0"/>
                                            </p:txEl>
                                          </p:spTgt>
                                        </p:tgtEl>
                                      </p:cBhvr>
                                      <p:to x="100000" y="60000"/>
                                    </p:animScale>
                                    <p:animScale>
                                      <p:cBhvr>
                                        <p:cTn id="46" dur="166" decel="50000">
                                          <p:stCondLst>
                                            <p:cond delay="676"/>
                                          </p:stCondLst>
                                        </p:cTn>
                                        <p:tgtEl>
                                          <p:spTgt spid="3">
                                            <p:txEl>
                                              <p:pRg st="0" end="0"/>
                                            </p:txEl>
                                          </p:spTgt>
                                        </p:tgtEl>
                                      </p:cBhvr>
                                      <p:to x="100000" y="100000"/>
                                    </p:animScale>
                                    <p:animScale>
                                      <p:cBhvr>
                                        <p:cTn id="47" dur="26">
                                          <p:stCondLst>
                                            <p:cond delay="1312"/>
                                          </p:stCondLst>
                                        </p:cTn>
                                        <p:tgtEl>
                                          <p:spTgt spid="3">
                                            <p:txEl>
                                              <p:pRg st="0" end="0"/>
                                            </p:txEl>
                                          </p:spTgt>
                                        </p:tgtEl>
                                      </p:cBhvr>
                                      <p:to x="100000" y="80000"/>
                                    </p:animScale>
                                    <p:animScale>
                                      <p:cBhvr>
                                        <p:cTn id="48" dur="166" decel="50000">
                                          <p:stCondLst>
                                            <p:cond delay="1338"/>
                                          </p:stCondLst>
                                        </p:cTn>
                                        <p:tgtEl>
                                          <p:spTgt spid="3">
                                            <p:txEl>
                                              <p:pRg st="0" end="0"/>
                                            </p:txEl>
                                          </p:spTgt>
                                        </p:tgtEl>
                                      </p:cBhvr>
                                      <p:to x="100000" y="100000"/>
                                    </p:animScale>
                                    <p:animScale>
                                      <p:cBhvr>
                                        <p:cTn id="49" dur="26">
                                          <p:stCondLst>
                                            <p:cond delay="1642"/>
                                          </p:stCondLst>
                                        </p:cTn>
                                        <p:tgtEl>
                                          <p:spTgt spid="3">
                                            <p:txEl>
                                              <p:pRg st="0" end="0"/>
                                            </p:txEl>
                                          </p:spTgt>
                                        </p:tgtEl>
                                      </p:cBhvr>
                                      <p:to x="100000" y="90000"/>
                                    </p:animScale>
                                    <p:animScale>
                                      <p:cBhvr>
                                        <p:cTn id="50" dur="166" decel="50000">
                                          <p:stCondLst>
                                            <p:cond delay="1668"/>
                                          </p:stCondLst>
                                        </p:cTn>
                                        <p:tgtEl>
                                          <p:spTgt spid="3">
                                            <p:txEl>
                                              <p:pRg st="0" end="0"/>
                                            </p:txEl>
                                          </p:spTgt>
                                        </p:tgtEl>
                                      </p:cBhvr>
                                      <p:to x="100000" y="100000"/>
                                    </p:animScale>
                                    <p:animScale>
                                      <p:cBhvr>
                                        <p:cTn id="51" dur="26">
                                          <p:stCondLst>
                                            <p:cond delay="1808"/>
                                          </p:stCondLst>
                                        </p:cTn>
                                        <p:tgtEl>
                                          <p:spTgt spid="3">
                                            <p:txEl>
                                              <p:pRg st="0" end="0"/>
                                            </p:txEl>
                                          </p:spTgt>
                                        </p:tgtEl>
                                      </p:cBhvr>
                                      <p:to x="100000" y="95000"/>
                                    </p:animScale>
                                    <p:animScale>
                                      <p:cBhvr>
                                        <p:cTn id="52" dur="166" decel="50000">
                                          <p:stCondLst>
                                            <p:cond delay="1834"/>
                                          </p:stCondLst>
                                        </p:cTn>
                                        <p:tgtEl>
                                          <p:spTgt spid="3">
                                            <p:txEl>
                                              <p:pRg st="0" end="0"/>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332" y="499647"/>
            <a:ext cx="7544268" cy="1300518"/>
          </a:xfrm>
        </p:spPr>
        <p:txBody>
          <a:bodyPr>
            <a:normAutofit/>
          </a:bodyPr>
          <a:lstStyle/>
          <a:p>
            <a:r>
              <a:rPr lang="ja-JP" altLang="en-US" b="1" dirty="0"/>
              <a:t>４．アホと戦うのは人生の無駄</a:t>
            </a:r>
            <a:r>
              <a:rPr lang="en-US" altLang="ja-JP" b="1" dirty="0"/>
              <a:t/>
            </a:r>
            <a:br>
              <a:rPr lang="en-US" altLang="ja-JP" b="1" dirty="0"/>
            </a:br>
            <a:endParaRPr kumimoji="1" lang="ja-JP" altLang="en-US" dirty="0"/>
          </a:p>
        </p:txBody>
      </p:sp>
      <p:sp>
        <p:nvSpPr>
          <p:cNvPr id="3" name="コンテンツ プレースホルダー 2"/>
          <p:cNvSpPr>
            <a:spLocks noGrp="1"/>
          </p:cNvSpPr>
          <p:nvPr>
            <p:ph sz="quarter" idx="13"/>
          </p:nvPr>
        </p:nvSpPr>
        <p:spPr>
          <a:xfrm>
            <a:off x="685332" y="1919037"/>
            <a:ext cx="7772870" cy="3658803"/>
          </a:xfrm>
        </p:spPr>
        <p:txBody>
          <a:bodyPr>
            <a:normAutofit lnSpcReduction="10000"/>
          </a:bodyPr>
          <a:lstStyle/>
          <a:p>
            <a:pPr marL="0" indent="0">
              <a:buNone/>
            </a:pPr>
            <a:r>
              <a:rPr kumimoji="1" lang="ja-JP" altLang="en-US" dirty="0" smtClean="0"/>
              <a:t>・ここで想定するアホとはどんな人物だと思いますか？</a:t>
            </a:r>
            <a:endParaRPr kumimoji="1" lang="en-US" altLang="ja-JP" dirty="0" smtClean="0"/>
          </a:p>
          <a:p>
            <a:pPr marL="0" indent="0">
              <a:buNone/>
            </a:pPr>
            <a:r>
              <a:rPr kumimoji="1" lang="ja-JP" altLang="en-US" dirty="0" smtClean="0"/>
              <a:t>一言でいえば、皆さんがわざわざ戦ったり、悩んだりする価値のない人間でしょう。</a:t>
            </a:r>
            <a:endParaRPr kumimoji="1" lang="en-US" altLang="ja-JP" dirty="0" smtClean="0"/>
          </a:p>
          <a:p>
            <a:pPr marL="0" indent="0">
              <a:buNone/>
            </a:pPr>
            <a:r>
              <a:rPr kumimoji="1" lang="ja-JP" altLang="en-US" dirty="0" smtClean="0"/>
              <a:t>そして、不条理な人物で、皆さんにとってめざわりで邪魔で、時には正当な理由もなく皆さんの足を</a:t>
            </a:r>
            <a:r>
              <a:rPr lang="ja-JP" altLang="en-US" dirty="0" smtClean="0"/>
              <a:t>引っ張る</a:t>
            </a:r>
            <a:r>
              <a:rPr kumimoji="1" lang="ja-JP" altLang="en-US" dirty="0" smtClean="0"/>
              <a:t>当り屋でもある。</a:t>
            </a:r>
            <a:endParaRPr kumimoji="1" lang="en-US" altLang="ja-JP" dirty="0" smtClean="0"/>
          </a:p>
          <a:p>
            <a:pPr marL="0" indent="0">
              <a:buNone/>
            </a:pPr>
            <a:r>
              <a:rPr kumimoji="1" lang="ja-JP" altLang="en-US" dirty="0" smtClean="0"/>
              <a:t>また、暇であること。</a:t>
            </a:r>
            <a:endParaRPr kumimoji="1" lang="en-US" altLang="ja-JP" dirty="0" smtClean="0"/>
          </a:p>
          <a:p>
            <a:pPr marL="0" indent="0">
              <a:buNone/>
            </a:pPr>
            <a:r>
              <a:rPr kumimoji="1" lang="ja-JP" altLang="en-US" dirty="0" smtClean="0"/>
              <a:t>暇に加えてどうでもいい的外れな質問をしてきたり、皆さんの仕事を邪魔するいわゆる気分屋、行き当たりばったりと言ったらわかりやすいかと思います。</a:t>
            </a:r>
            <a:endParaRPr kumimoji="1" lang="ja-JP" altLang="en-US" dirty="0"/>
          </a:p>
        </p:txBody>
      </p:sp>
    </p:spTree>
    <p:extLst>
      <p:ext uri="{BB962C8B-B14F-4D97-AF65-F5344CB8AC3E}">
        <p14:creationId xmlns:p14="http://schemas.microsoft.com/office/powerpoint/2010/main" val="17542280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animEffect transition="in" filter="barn(inVertical)">
                                      <p:cBhvr>
                                        <p:cTn id="25" dur="500"/>
                                        <p:tgtEl>
                                          <p:spTgt spid="3">
                                            <p:txEl>
                                              <p:pRg st="0" end="0"/>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nodeType="clickEffect">
                                  <p:stCondLst>
                                    <p:cond delay="0"/>
                                  </p:stCondLst>
                                  <p:childTnLst>
                                    <p:set>
                                      <p:cBhvr>
                                        <p:cTn id="29" dur="1" fill="hold">
                                          <p:stCondLst>
                                            <p:cond delay="0"/>
                                          </p:stCondLst>
                                        </p:cTn>
                                        <p:tgtEl>
                                          <p:spTgt spid="3">
                                            <p:txEl>
                                              <p:pRg st="1" end="1"/>
                                            </p:txEl>
                                          </p:spTgt>
                                        </p:tgtEl>
                                        <p:attrNameLst>
                                          <p:attrName>style.visibility</p:attrName>
                                        </p:attrNameLst>
                                      </p:cBhvr>
                                      <p:to>
                                        <p:strVal val="visible"/>
                                      </p:to>
                                    </p:set>
                                    <p:animEffect transition="in" filter="barn(inVertical)">
                                      <p:cBhvr>
                                        <p:cTn id="30" dur="500"/>
                                        <p:tgtEl>
                                          <p:spTgt spid="3">
                                            <p:txEl>
                                              <p:pRg st="1" end="1"/>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nodeType="click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animEffect transition="in" filter="barn(inVertical)">
                                      <p:cBhvr>
                                        <p:cTn id="35" dur="500"/>
                                        <p:tgtEl>
                                          <p:spTgt spid="3">
                                            <p:txEl>
                                              <p:pRg st="2" end="2"/>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6" presetClass="entr" presetSubtype="21" fill="hold" nodeType="clickEffect">
                                  <p:stCondLst>
                                    <p:cond delay="0"/>
                                  </p:stCondLst>
                                  <p:childTnLst>
                                    <p:set>
                                      <p:cBhvr>
                                        <p:cTn id="39" dur="1" fill="hold">
                                          <p:stCondLst>
                                            <p:cond delay="0"/>
                                          </p:stCondLst>
                                        </p:cTn>
                                        <p:tgtEl>
                                          <p:spTgt spid="3">
                                            <p:txEl>
                                              <p:pRg st="3" end="3"/>
                                            </p:txEl>
                                          </p:spTgt>
                                        </p:tgtEl>
                                        <p:attrNameLst>
                                          <p:attrName>style.visibility</p:attrName>
                                        </p:attrNameLst>
                                      </p:cBhvr>
                                      <p:to>
                                        <p:strVal val="visible"/>
                                      </p:to>
                                    </p:set>
                                    <p:animEffect transition="in" filter="barn(inVertical)">
                                      <p:cBhvr>
                                        <p:cTn id="40" dur="500"/>
                                        <p:tgtEl>
                                          <p:spTgt spid="3">
                                            <p:txEl>
                                              <p:pRg st="3" end="3"/>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6" presetClass="entr" presetSubtype="21" fill="hold" nodeType="clickEffect">
                                  <p:stCondLst>
                                    <p:cond delay="0"/>
                                  </p:stCondLst>
                                  <p:childTnLst>
                                    <p:set>
                                      <p:cBhvr>
                                        <p:cTn id="44" dur="1" fill="hold">
                                          <p:stCondLst>
                                            <p:cond delay="0"/>
                                          </p:stCondLst>
                                        </p:cTn>
                                        <p:tgtEl>
                                          <p:spTgt spid="3">
                                            <p:txEl>
                                              <p:pRg st="4" end="4"/>
                                            </p:txEl>
                                          </p:spTgt>
                                        </p:tgtEl>
                                        <p:attrNameLst>
                                          <p:attrName>style.visibility</p:attrName>
                                        </p:attrNameLst>
                                      </p:cBhvr>
                                      <p:to>
                                        <p:strVal val="visible"/>
                                      </p:to>
                                    </p:set>
                                    <p:animEffect transition="in" filter="barn(inVertical)">
                                      <p:cBhvr>
                                        <p:cTn id="45"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sz="quarter" idx="13"/>
          </p:nvPr>
        </p:nvSpPr>
        <p:spPr>
          <a:xfrm>
            <a:off x="703618" y="1498413"/>
            <a:ext cx="7772870" cy="4609779"/>
          </a:xfrm>
        </p:spPr>
        <p:txBody>
          <a:bodyPr/>
          <a:lstStyle/>
          <a:p>
            <a:pPr marL="0" indent="0">
              <a:buNone/>
            </a:pPr>
            <a:r>
              <a:rPr kumimoji="1" lang="ja-JP" altLang="en-US" sz="2800" dirty="0" smtClean="0"/>
              <a:t>・無駄な戦いを繰り広げる人の特徴</a:t>
            </a:r>
            <a:endParaRPr kumimoji="1" lang="en-US" altLang="ja-JP" sz="2800" dirty="0" smtClean="0"/>
          </a:p>
          <a:p>
            <a:pPr marL="0" indent="0">
              <a:buNone/>
            </a:pPr>
            <a:endParaRPr lang="en-US" altLang="ja-JP" dirty="0"/>
          </a:p>
          <a:p>
            <a:pPr marL="0" indent="0">
              <a:buNone/>
            </a:pPr>
            <a:r>
              <a:rPr kumimoji="1" lang="ja-JP" altLang="en-US" dirty="0" smtClean="0"/>
              <a:t>アホと戦う可能性がある人物として次の点が挙げられる。</a:t>
            </a:r>
            <a:endParaRPr kumimoji="1" lang="en-US" altLang="ja-JP" dirty="0" smtClean="0"/>
          </a:p>
          <a:p>
            <a:pPr marL="0" indent="0">
              <a:buNone/>
            </a:pPr>
            <a:r>
              <a:rPr lang="ja-JP" altLang="en-US" dirty="0" smtClean="0"/>
              <a:t>１、正義感が強い</a:t>
            </a:r>
            <a:endParaRPr lang="en-US" altLang="ja-JP" dirty="0" smtClean="0"/>
          </a:p>
          <a:p>
            <a:pPr marL="0" indent="0">
              <a:buNone/>
            </a:pPr>
            <a:r>
              <a:rPr kumimoji="1" lang="ja-JP" altLang="en-US" dirty="0" smtClean="0"/>
              <a:t>２、</a:t>
            </a:r>
            <a:r>
              <a:rPr lang="ja-JP" altLang="en-US" dirty="0"/>
              <a:t>責任感が強い</a:t>
            </a:r>
            <a:endParaRPr lang="en-US" altLang="ja-JP" dirty="0"/>
          </a:p>
          <a:p>
            <a:pPr marL="0" indent="0">
              <a:buNone/>
            </a:pPr>
            <a:r>
              <a:rPr lang="ja-JP" altLang="en-US" dirty="0" smtClean="0"/>
              <a:t>３、プライドが高い</a:t>
            </a:r>
            <a:endParaRPr lang="en-US" altLang="ja-JP" dirty="0" smtClean="0"/>
          </a:p>
          <a:p>
            <a:pPr marL="0" indent="0">
              <a:buNone/>
            </a:pPr>
            <a:r>
              <a:rPr lang="ja-JP" altLang="en-US" dirty="0"/>
              <a:t>４</a:t>
            </a:r>
            <a:r>
              <a:rPr lang="ja-JP" altLang="en-US" dirty="0" smtClean="0"/>
              <a:t>、</a:t>
            </a:r>
            <a:r>
              <a:rPr lang="ja-JP" altLang="en-US" dirty="0"/>
              <a:t>お</a:t>
            </a:r>
            <a:r>
              <a:rPr lang="ja-JP" altLang="en-US" dirty="0" smtClean="0"/>
              <a:t>せっかい</a:t>
            </a:r>
            <a:endParaRPr lang="en-US" altLang="ja-JP" dirty="0" smtClean="0"/>
          </a:p>
          <a:p>
            <a:pPr marL="0" indent="0">
              <a:buNone/>
            </a:pPr>
            <a:r>
              <a:rPr lang="ja-JP" altLang="en-US" dirty="0"/>
              <a:t>以上</a:t>
            </a:r>
            <a:r>
              <a:rPr lang="ja-JP" altLang="en-US" dirty="0" smtClean="0"/>
              <a:t>の４点が代表として挙げられる。</a:t>
            </a:r>
            <a:endParaRPr lang="en-US" altLang="ja-JP" dirty="0"/>
          </a:p>
        </p:txBody>
      </p:sp>
    </p:spTree>
    <p:extLst>
      <p:ext uri="{BB962C8B-B14F-4D97-AF65-F5344CB8AC3E}">
        <p14:creationId xmlns:p14="http://schemas.microsoft.com/office/powerpoint/2010/main" val="29949135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barn(inVertical)">
                                      <p:cBhvr>
                                        <p:cTn id="25" dur="500"/>
                                        <p:tgtEl>
                                          <p:spTgt spid="3">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Effect transition="in" filter="barn(inVertical)">
                                      <p:cBhvr>
                                        <p:cTn id="30" dur="5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barn(inVertical)">
                                      <p:cBhvr>
                                        <p:cTn id="35" dur="500"/>
                                        <p:tgtEl>
                                          <p:spTgt spid="3">
                                            <p:txEl>
                                              <p:pRg st="4" end="4"/>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6" presetClass="entr" presetSubtype="21" fill="hold" nodeType="clickEffect">
                                  <p:stCondLst>
                                    <p:cond delay="0"/>
                                  </p:stCondLst>
                                  <p:childTnLst>
                                    <p:set>
                                      <p:cBhvr>
                                        <p:cTn id="39" dur="1" fill="hold">
                                          <p:stCondLst>
                                            <p:cond delay="0"/>
                                          </p:stCondLst>
                                        </p:cTn>
                                        <p:tgtEl>
                                          <p:spTgt spid="3">
                                            <p:txEl>
                                              <p:pRg st="5" end="5"/>
                                            </p:txEl>
                                          </p:spTgt>
                                        </p:tgtEl>
                                        <p:attrNameLst>
                                          <p:attrName>style.visibility</p:attrName>
                                        </p:attrNameLst>
                                      </p:cBhvr>
                                      <p:to>
                                        <p:strVal val="visible"/>
                                      </p:to>
                                    </p:set>
                                    <p:animEffect transition="in" filter="barn(inVertical)">
                                      <p:cBhvr>
                                        <p:cTn id="40" dur="500"/>
                                        <p:tgtEl>
                                          <p:spTgt spid="3">
                                            <p:txEl>
                                              <p:pRg st="5" end="5"/>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6" presetClass="entr" presetSubtype="21" fill="hold" nodeType="clickEffect">
                                  <p:stCondLst>
                                    <p:cond delay="0"/>
                                  </p:stCondLst>
                                  <p:childTnLst>
                                    <p:set>
                                      <p:cBhvr>
                                        <p:cTn id="44" dur="1" fill="hold">
                                          <p:stCondLst>
                                            <p:cond delay="0"/>
                                          </p:stCondLst>
                                        </p:cTn>
                                        <p:tgtEl>
                                          <p:spTgt spid="3">
                                            <p:txEl>
                                              <p:pRg st="6" end="6"/>
                                            </p:txEl>
                                          </p:spTgt>
                                        </p:tgtEl>
                                        <p:attrNameLst>
                                          <p:attrName>style.visibility</p:attrName>
                                        </p:attrNameLst>
                                      </p:cBhvr>
                                      <p:to>
                                        <p:strVal val="visible"/>
                                      </p:to>
                                    </p:set>
                                    <p:animEffect transition="in" filter="barn(inVertical)">
                                      <p:cBhvr>
                                        <p:cTn id="45" dur="500"/>
                                        <p:tgtEl>
                                          <p:spTgt spid="3">
                                            <p:txEl>
                                              <p:pRg st="6" end="6"/>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45" presetClass="entr" presetSubtype="0" fill="hold" nodeType="clickEffect">
                                  <p:stCondLst>
                                    <p:cond delay="0"/>
                                  </p:stCondLst>
                                  <p:childTnLst>
                                    <p:set>
                                      <p:cBhvr>
                                        <p:cTn id="49" dur="1" fill="hold">
                                          <p:stCondLst>
                                            <p:cond delay="0"/>
                                          </p:stCondLst>
                                        </p:cTn>
                                        <p:tgtEl>
                                          <p:spTgt spid="3">
                                            <p:txEl>
                                              <p:pRg st="7" end="7"/>
                                            </p:txEl>
                                          </p:spTgt>
                                        </p:tgtEl>
                                        <p:attrNameLst>
                                          <p:attrName>style.visibility</p:attrName>
                                        </p:attrNameLst>
                                      </p:cBhvr>
                                      <p:to>
                                        <p:strVal val="visible"/>
                                      </p:to>
                                    </p:set>
                                    <p:animEffect transition="in" filter="fade">
                                      <p:cBhvr>
                                        <p:cTn id="50" dur="2000"/>
                                        <p:tgtEl>
                                          <p:spTgt spid="3">
                                            <p:txEl>
                                              <p:pRg st="7" end="7"/>
                                            </p:txEl>
                                          </p:spTgt>
                                        </p:tgtEl>
                                      </p:cBhvr>
                                    </p:animEffect>
                                    <p:anim calcmode="lin" valueType="num">
                                      <p:cBhvr>
                                        <p:cTn id="51" dur="2000" fill="hold"/>
                                        <p:tgtEl>
                                          <p:spTgt spid="3">
                                            <p:txEl>
                                              <p:pRg st="7" end="7"/>
                                            </p:txEl>
                                          </p:spTgt>
                                        </p:tgtEl>
                                        <p:attrNameLst>
                                          <p:attrName>ppt_w</p:attrName>
                                        </p:attrNameLst>
                                      </p:cBhvr>
                                      <p:tavLst>
                                        <p:tav tm="0" fmla="#ppt_w*sin(2.5*pi*$)">
                                          <p:val>
                                            <p:fltVal val="0"/>
                                          </p:val>
                                        </p:tav>
                                        <p:tav tm="100000">
                                          <p:val>
                                            <p:fltVal val="1"/>
                                          </p:val>
                                        </p:tav>
                                      </p:tavLst>
                                    </p:anim>
                                    <p:anim calcmode="lin" valueType="num">
                                      <p:cBhvr>
                                        <p:cTn id="52" dur="2000" fill="hold"/>
                                        <p:tgtEl>
                                          <p:spTgt spid="3">
                                            <p:txEl>
                                              <p:pRg st="7" end="7"/>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361660" y="618518"/>
            <a:ext cx="7097009" cy="653691"/>
          </a:xfrm>
        </p:spPr>
        <p:txBody>
          <a:bodyPr/>
          <a:lstStyle/>
          <a:p>
            <a:r>
              <a:rPr kumimoji="1" lang="ja-JP" altLang="en-US" dirty="0" smtClean="0"/>
              <a:t>正論クレーマー</a:t>
            </a:r>
            <a:endParaRPr kumimoji="1" lang="ja-JP" altLang="en-US" dirty="0"/>
          </a:p>
        </p:txBody>
      </p:sp>
      <p:sp>
        <p:nvSpPr>
          <p:cNvPr id="3" name="コンテンツ プレースホルダー 2"/>
          <p:cNvSpPr>
            <a:spLocks noGrp="1"/>
          </p:cNvSpPr>
          <p:nvPr>
            <p:ph sz="quarter" idx="13"/>
          </p:nvPr>
        </p:nvSpPr>
        <p:spPr>
          <a:xfrm>
            <a:off x="814538" y="1343362"/>
            <a:ext cx="7772870" cy="5117072"/>
          </a:xfrm>
        </p:spPr>
        <p:txBody>
          <a:bodyPr>
            <a:normAutofit fontScale="92500" lnSpcReduction="10000"/>
          </a:bodyPr>
          <a:lstStyle/>
          <a:p>
            <a:pPr marL="0" indent="0">
              <a:buNone/>
            </a:pPr>
            <a:r>
              <a:rPr lang="ja-JP" altLang="en-US" dirty="0" smtClean="0"/>
              <a:t>自分</a:t>
            </a:r>
            <a:r>
              <a:rPr lang="ja-JP" altLang="en-US" dirty="0"/>
              <a:t>が正しいと思う</a:t>
            </a:r>
            <a:r>
              <a:rPr lang="ja-JP" altLang="en-US" dirty="0" smtClean="0"/>
              <a:t>と、人</a:t>
            </a:r>
            <a:r>
              <a:rPr lang="ja-JP" altLang="en-US" dirty="0"/>
              <a:t>の気持ちも理解せず</a:t>
            </a:r>
            <a:r>
              <a:rPr lang="ja-JP" altLang="en-US" dirty="0" smtClean="0"/>
              <a:t>、</a:t>
            </a:r>
            <a:r>
              <a:rPr lang="ja-JP" altLang="en-US" dirty="0"/>
              <a:t>会社</a:t>
            </a:r>
            <a:r>
              <a:rPr lang="ja-JP" altLang="en-US" dirty="0" smtClean="0"/>
              <a:t>の</a:t>
            </a:r>
            <a:r>
              <a:rPr lang="ja-JP" altLang="en-US" dirty="0"/>
              <a:t>輪なんて関係なく、</a:t>
            </a:r>
            <a:r>
              <a:rPr lang="ja-JP" altLang="en-US" dirty="0" smtClean="0"/>
              <a:t>正論言って</a:t>
            </a:r>
            <a:r>
              <a:rPr lang="ja-JP" altLang="en-US" dirty="0"/>
              <a:t>自分だけスッと</a:t>
            </a:r>
            <a:r>
              <a:rPr lang="ja-JP" altLang="en-US" dirty="0" smtClean="0"/>
              <a:t>してる人。</a:t>
            </a:r>
            <a:endParaRPr lang="en-US" altLang="ja-JP" dirty="0" smtClean="0"/>
          </a:p>
          <a:p>
            <a:pPr marL="0" indent="0">
              <a:buNone/>
            </a:pPr>
            <a:r>
              <a:rPr lang="ja-JP" altLang="en-US" dirty="0"/>
              <a:t/>
            </a:r>
            <a:br>
              <a:rPr lang="ja-JP" altLang="en-US" dirty="0"/>
            </a:br>
            <a:r>
              <a:rPr lang="ja-JP" altLang="en-US" dirty="0" smtClean="0"/>
              <a:t>そうゆう人は</a:t>
            </a:r>
            <a:r>
              <a:rPr lang="ja-JP" altLang="en-US" dirty="0"/>
              <a:t>、実はほとんど実践して</a:t>
            </a:r>
            <a:r>
              <a:rPr lang="ja-JP" altLang="en-US" dirty="0" smtClean="0"/>
              <a:t>ない人が</a:t>
            </a:r>
            <a:r>
              <a:rPr lang="ja-JP" altLang="en-US" dirty="0"/>
              <a:t>多い</a:t>
            </a:r>
            <a:r>
              <a:rPr lang="ja-JP" altLang="en-US" dirty="0" smtClean="0"/>
              <a:t>です。</a:t>
            </a:r>
            <a:r>
              <a:rPr lang="ja-JP" altLang="en-US" dirty="0"/>
              <a:t/>
            </a:r>
            <a:br>
              <a:rPr lang="ja-JP" altLang="en-US" dirty="0"/>
            </a:br>
            <a:r>
              <a:rPr lang="ja-JP" altLang="en-US" dirty="0" smtClean="0"/>
              <a:t>自分が</a:t>
            </a:r>
            <a:r>
              <a:rPr lang="ja-JP" altLang="en-US" dirty="0"/>
              <a:t>出来てないことも自分は実践しているかのように見せかけている人、これは正論クレーマーの質を持った人</a:t>
            </a:r>
            <a:r>
              <a:rPr lang="ja-JP" altLang="en-US" dirty="0" smtClean="0"/>
              <a:t>です。</a:t>
            </a:r>
            <a:r>
              <a:rPr lang="ja-JP" altLang="en-US" dirty="0"/>
              <a:t/>
            </a:r>
            <a:br>
              <a:rPr lang="ja-JP" altLang="en-US" dirty="0"/>
            </a:br>
            <a:endParaRPr lang="en-US" altLang="ja-JP" dirty="0" smtClean="0"/>
          </a:p>
          <a:p>
            <a:pPr marL="0" indent="0">
              <a:buNone/>
            </a:pPr>
            <a:r>
              <a:rPr lang="ja-JP" altLang="en-US" dirty="0" smtClean="0"/>
              <a:t>自分</a:t>
            </a:r>
            <a:r>
              <a:rPr lang="ja-JP" altLang="en-US" dirty="0"/>
              <a:t>の正論発言で組織が変わると錯覚して気に入らない発言や行動を他人がしたら正論だと言い切ってしまって相手を傷つけてしまう</a:t>
            </a:r>
            <a:r>
              <a:rPr lang="ja-JP" altLang="en-US" dirty="0" smtClean="0"/>
              <a:t>。</a:t>
            </a:r>
            <a:r>
              <a:rPr lang="ja-JP" altLang="en-US" dirty="0"/>
              <a:t/>
            </a:r>
            <a:br>
              <a:rPr lang="ja-JP" altLang="en-US" dirty="0"/>
            </a:br>
            <a:r>
              <a:rPr lang="ja-JP" altLang="en-US" dirty="0"/>
              <a:t>こんな事の繰り返しで組織がうまくいくはずがない</a:t>
            </a:r>
            <a:r>
              <a:rPr lang="ja-JP" altLang="en-US" dirty="0" smtClean="0"/>
              <a:t>です。</a:t>
            </a:r>
            <a:endParaRPr lang="en-US" altLang="ja-JP" dirty="0" smtClean="0"/>
          </a:p>
          <a:p>
            <a:pPr marL="0" indent="0">
              <a:buNone/>
            </a:pPr>
            <a:r>
              <a:rPr lang="ja-JP" altLang="en-US" dirty="0"/>
              <a:t/>
            </a:r>
            <a:br>
              <a:rPr lang="ja-JP" altLang="en-US" dirty="0"/>
            </a:br>
            <a:r>
              <a:rPr lang="ja-JP" altLang="en-US" dirty="0"/>
              <a:t>正論クレーマーは、他人からしたら文句ったれです</a:t>
            </a:r>
            <a:r>
              <a:rPr lang="ja-JP" altLang="en-US" dirty="0" smtClean="0"/>
              <a:t>。そんな</a:t>
            </a:r>
            <a:r>
              <a:rPr lang="ja-JP" altLang="en-US" dirty="0"/>
              <a:t>事よりも、人を育てる事に執念を燃やす</a:t>
            </a:r>
            <a:r>
              <a:rPr lang="ja-JP" altLang="en-US" dirty="0" smtClean="0"/>
              <a:t>人、人材</a:t>
            </a:r>
            <a:r>
              <a:rPr lang="ja-JP" altLang="en-US" dirty="0"/>
              <a:t>教育は組織をいい方向に導いてくれる最短の</a:t>
            </a:r>
            <a:r>
              <a:rPr lang="ja-JP" altLang="en-US" dirty="0" smtClean="0"/>
              <a:t>近道です</a:t>
            </a:r>
            <a:r>
              <a:rPr lang="ja-JP" altLang="en-US" dirty="0"/>
              <a:t>。</a:t>
            </a:r>
            <a:endParaRPr kumimoji="1" lang="ja-JP" altLang="en-US" dirty="0"/>
          </a:p>
        </p:txBody>
      </p:sp>
    </p:spTree>
    <p:extLst>
      <p:ext uri="{BB962C8B-B14F-4D97-AF65-F5344CB8AC3E}">
        <p14:creationId xmlns:p14="http://schemas.microsoft.com/office/powerpoint/2010/main" val="9623740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barn(inVertical)">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barn(inVertical)">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barn(inVertical)">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sz="quarter" idx="13"/>
          </p:nvPr>
        </p:nvSpPr>
        <p:spPr>
          <a:xfrm>
            <a:off x="719123" y="963291"/>
            <a:ext cx="7772870" cy="4801803"/>
          </a:xfrm>
        </p:spPr>
        <p:txBody>
          <a:bodyPr>
            <a:normAutofit fontScale="85000" lnSpcReduction="10000"/>
          </a:bodyPr>
          <a:lstStyle/>
          <a:p>
            <a:pPr marL="0" indent="0">
              <a:buNone/>
            </a:pPr>
            <a:r>
              <a:rPr kumimoji="1" lang="ja-JP" altLang="en-US" sz="2800" dirty="0" smtClean="0"/>
              <a:t>・厄介な無駄なプライドの捨て方</a:t>
            </a:r>
            <a:endParaRPr kumimoji="1" lang="en-US" altLang="ja-JP" sz="2800" dirty="0" smtClean="0"/>
          </a:p>
          <a:p>
            <a:pPr marL="0" indent="0">
              <a:buNone/>
            </a:pPr>
            <a:endParaRPr lang="en-US" altLang="ja-JP" dirty="0"/>
          </a:p>
          <a:p>
            <a:pPr marL="0" indent="0">
              <a:buNone/>
            </a:pPr>
            <a:r>
              <a:rPr kumimoji="1" lang="ja-JP" altLang="en-US" dirty="0" smtClean="0"/>
              <a:t>必ずダメになる人間の特徴。</a:t>
            </a:r>
            <a:endParaRPr lang="en-US" altLang="ja-JP" dirty="0"/>
          </a:p>
          <a:p>
            <a:pPr marL="0" indent="0">
              <a:buNone/>
            </a:pPr>
            <a:r>
              <a:rPr kumimoji="1" lang="ja-JP" altLang="en-US" dirty="0" smtClean="0"/>
              <a:t>賢い人の共通点は自分を</a:t>
            </a:r>
            <a:r>
              <a:rPr lang="ja-JP" altLang="en-US" dirty="0" smtClean="0"/>
              <a:t>見失わない。</a:t>
            </a:r>
            <a:endParaRPr lang="en-US" altLang="ja-JP" dirty="0" smtClean="0"/>
          </a:p>
          <a:p>
            <a:pPr marL="0" indent="0">
              <a:buNone/>
            </a:pPr>
            <a:r>
              <a:rPr lang="ja-JP" altLang="en-US" dirty="0" smtClean="0"/>
              <a:t>一方失敗する人は自分を見失う。</a:t>
            </a:r>
            <a:endParaRPr lang="en-US" altLang="ja-JP" dirty="0" smtClean="0"/>
          </a:p>
          <a:p>
            <a:pPr marL="0" indent="0">
              <a:buNone/>
            </a:pPr>
            <a:r>
              <a:rPr lang="ja-JP" altLang="en-US" dirty="0" smtClean="0"/>
              <a:t>自分を見失うものそれは、無駄なプライドです。</a:t>
            </a:r>
            <a:endParaRPr lang="en-US" altLang="ja-JP" dirty="0" smtClean="0"/>
          </a:p>
          <a:p>
            <a:pPr marL="0" indent="0">
              <a:buNone/>
            </a:pPr>
            <a:r>
              <a:rPr lang="ja-JP" altLang="en-US" dirty="0" smtClean="0"/>
              <a:t>舞い上がって妙なプライドをまとっている人はそれを通して物事の判断が出来なくなる。</a:t>
            </a:r>
            <a:endParaRPr lang="en-US" altLang="ja-JP" dirty="0" smtClean="0"/>
          </a:p>
          <a:p>
            <a:pPr marL="0" indent="0">
              <a:buNone/>
            </a:pPr>
            <a:r>
              <a:rPr lang="ja-JP" altLang="en-US" dirty="0" smtClean="0"/>
              <a:t>そして自分が見えなくなる。</a:t>
            </a:r>
            <a:endParaRPr lang="en-US" altLang="ja-JP" dirty="0" smtClean="0"/>
          </a:p>
          <a:p>
            <a:pPr marL="0" indent="0">
              <a:buNone/>
            </a:pPr>
            <a:r>
              <a:rPr lang="ja-JP" altLang="en-US" dirty="0" smtClean="0"/>
              <a:t>自分をいいように見せるのではなく本心本位で話をして共に笑いながら進むことが重要。</a:t>
            </a:r>
            <a:endParaRPr lang="en-US" altLang="ja-JP" dirty="0" smtClean="0"/>
          </a:p>
          <a:p>
            <a:pPr marL="0" indent="0">
              <a:buNone/>
            </a:pPr>
            <a:r>
              <a:rPr lang="ja-JP" altLang="en-US" dirty="0" smtClean="0"/>
              <a:t>そうすれば、肩の力も抜け、もっと、親しみやすい人に成長できると思います。</a:t>
            </a:r>
            <a:endParaRPr lang="en-US" altLang="ja-JP" dirty="0" smtClean="0"/>
          </a:p>
          <a:p>
            <a:pPr marL="0" indent="0">
              <a:buNone/>
            </a:pPr>
            <a:endParaRPr kumimoji="1" lang="en-US" altLang="ja-JP" dirty="0"/>
          </a:p>
          <a:p>
            <a:pPr marL="0" indent="0">
              <a:buNone/>
            </a:pPr>
            <a:endParaRPr kumimoji="1" lang="ja-JP" altLang="en-US" dirty="0"/>
          </a:p>
        </p:txBody>
      </p:sp>
    </p:spTree>
    <p:extLst>
      <p:ext uri="{BB962C8B-B14F-4D97-AF65-F5344CB8AC3E}">
        <p14:creationId xmlns:p14="http://schemas.microsoft.com/office/powerpoint/2010/main" val="20784955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barn(inVertical)">
                                      <p:cBhvr>
                                        <p:cTn id="25" dur="500"/>
                                        <p:tgtEl>
                                          <p:spTgt spid="3">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Effect transition="in" filter="barn(inVertical)">
                                      <p:cBhvr>
                                        <p:cTn id="30" dur="5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barn(inVertical)">
                                      <p:cBhvr>
                                        <p:cTn id="35" dur="500"/>
                                        <p:tgtEl>
                                          <p:spTgt spid="3">
                                            <p:txEl>
                                              <p:pRg st="4" end="4"/>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6" presetClass="entr" presetSubtype="21" fill="hold" nodeType="clickEffect">
                                  <p:stCondLst>
                                    <p:cond delay="0"/>
                                  </p:stCondLst>
                                  <p:childTnLst>
                                    <p:set>
                                      <p:cBhvr>
                                        <p:cTn id="39" dur="1" fill="hold">
                                          <p:stCondLst>
                                            <p:cond delay="0"/>
                                          </p:stCondLst>
                                        </p:cTn>
                                        <p:tgtEl>
                                          <p:spTgt spid="3">
                                            <p:txEl>
                                              <p:pRg st="5" end="5"/>
                                            </p:txEl>
                                          </p:spTgt>
                                        </p:tgtEl>
                                        <p:attrNameLst>
                                          <p:attrName>style.visibility</p:attrName>
                                        </p:attrNameLst>
                                      </p:cBhvr>
                                      <p:to>
                                        <p:strVal val="visible"/>
                                      </p:to>
                                    </p:set>
                                    <p:animEffect transition="in" filter="barn(inVertical)">
                                      <p:cBhvr>
                                        <p:cTn id="40" dur="500"/>
                                        <p:tgtEl>
                                          <p:spTgt spid="3">
                                            <p:txEl>
                                              <p:pRg st="5" end="5"/>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6" presetClass="entr" presetSubtype="21" fill="hold" nodeType="clickEffect">
                                  <p:stCondLst>
                                    <p:cond delay="0"/>
                                  </p:stCondLst>
                                  <p:childTnLst>
                                    <p:set>
                                      <p:cBhvr>
                                        <p:cTn id="44" dur="1" fill="hold">
                                          <p:stCondLst>
                                            <p:cond delay="0"/>
                                          </p:stCondLst>
                                        </p:cTn>
                                        <p:tgtEl>
                                          <p:spTgt spid="3">
                                            <p:txEl>
                                              <p:pRg st="6" end="6"/>
                                            </p:txEl>
                                          </p:spTgt>
                                        </p:tgtEl>
                                        <p:attrNameLst>
                                          <p:attrName>style.visibility</p:attrName>
                                        </p:attrNameLst>
                                      </p:cBhvr>
                                      <p:to>
                                        <p:strVal val="visible"/>
                                      </p:to>
                                    </p:set>
                                    <p:animEffect transition="in" filter="barn(inVertical)">
                                      <p:cBhvr>
                                        <p:cTn id="45" dur="500"/>
                                        <p:tgtEl>
                                          <p:spTgt spid="3">
                                            <p:txEl>
                                              <p:pRg st="6" end="6"/>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16" presetClass="entr" presetSubtype="21" fill="hold" nodeType="clickEffect">
                                  <p:stCondLst>
                                    <p:cond delay="0"/>
                                  </p:stCondLst>
                                  <p:childTnLst>
                                    <p:set>
                                      <p:cBhvr>
                                        <p:cTn id="49" dur="1" fill="hold">
                                          <p:stCondLst>
                                            <p:cond delay="0"/>
                                          </p:stCondLst>
                                        </p:cTn>
                                        <p:tgtEl>
                                          <p:spTgt spid="3">
                                            <p:txEl>
                                              <p:pRg st="7" end="7"/>
                                            </p:txEl>
                                          </p:spTgt>
                                        </p:tgtEl>
                                        <p:attrNameLst>
                                          <p:attrName>style.visibility</p:attrName>
                                        </p:attrNameLst>
                                      </p:cBhvr>
                                      <p:to>
                                        <p:strVal val="visible"/>
                                      </p:to>
                                    </p:set>
                                    <p:animEffect transition="in" filter="barn(inVertical)">
                                      <p:cBhvr>
                                        <p:cTn id="50" dur="500"/>
                                        <p:tgtEl>
                                          <p:spTgt spid="3">
                                            <p:txEl>
                                              <p:pRg st="7" end="7"/>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16" presetClass="entr" presetSubtype="21" fill="hold"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Effect transition="in" filter="barn(inVertical)">
                                      <p:cBhvr>
                                        <p:cTn id="55" dur="500"/>
                                        <p:tgtEl>
                                          <p:spTgt spid="3">
                                            <p:txEl>
                                              <p:pRg st="8" end="8"/>
                                            </p:txEl>
                                          </p:spTgt>
                                        </p:tgtEl>
                                      </p:cBhvr>
                                    </p:animEffect>
                                  </p:childTnLst>
                                </p:cTn>
                              </p:par>
                            </p:childTnLst>
                          </p:cTn>
                        </p:par>
                      </p:childTnLst>
                    </p:cTn>
                  </p:par>
                  <p:par>
                    <p:cTn id="56" fill="hold">
                      <p:stCondLst>
                        <p:cond delay="indefinite"/>
                      </p:stCondLst>
                      <p:childTnLst>
                        <p:par>
                          <p:cTn id="57" fill="hold">
                            <p:stCondLst>
                              <p:cond delay="0"/>
                            </p:stCondLst>
                            <p:childTnLst>
                              <p:par>
                                <p:cTn id="58" presetID="45" presetClass="entr" presetSubtype="0" fill="hold" nodeType="clickEffect">
                                  <p:stCondLst>
                                    <p:cond delay="0"/>
                                  </p:stCondLst>
                                  <p:childTnLst>
                                    <p:set>
                                      <p:cBhvr>
                                        <p:cTn id="59" dur="1" fill="hold">
                                          <p:stCondLst>
                                            <p:cond delay="0"/>
                                          </p:stCondLst>
                                        </p:cTn>
                                        <p:tgtEl>
                                          <p:spTgt spid="3">
                                            <p:txEl>
                                              <p:pRg st="9" end="9"/>
                                            </p:txEl>
                                          </p:spTgt>
                                        </p:tgtEl>
                                        <p:attrNameLst>
                                          <p:attrName>style.visibility</p:attrName>
                                        </p:attrNameLst>
                                      </p:cBhvr>
                                      <p:to>
                                        <p:strVal val="visible"/>
                                      </p:to>
                                    </p:set>
                                    <p:animEffect transition="in" filter="fade">
                                      <p:cBhvr>
                                        <p:cTn id="60" dur="2000"/>
                                        <p:tgtEl>
                                          <p:spTgt spid="3">
                                            <p:txEl>
                                              <p:pRg st="9" end="9"/>
                                            </p:txEl>
                                          </p:spTgt>
                                        </p:tgtEl>
                                      </p:cBhvr>
                                    </p:animEffect>
                                    <p:anim calcmode="lin" valueType="num">
                                      <p:cBhvr>
                                        <p:cTn id="61" dur="2000" fill="hold"/>
                                        <p:tgtEl>
                                          <p:spTgt spid="3">
                                            <p:txEl>
                                              <p:pRg st="9" end="9"/>
                                            </p:txEl>
                                          </p:spTgt>
                                        </p:tgtEl>
                                        <p:attrNameLst>
                                          <p:attrName>ppt_w</p:attrName>
                                        </p:attrNameLst>
                                      </p:cBhvr>
                                      <p:tavLst>
                                        <p:tav tm="0" fmla="#ppt_w*sin(2.5*pi*$)">
                                          <p:val>
                                            <p:fltVal val="0"/>
                                          </p:val>
                                        </p:tav>
                                        <p:tav tm="100000">
                                          <p:val>
                                            <p:fltVal val="1"/>
                                          </p:val>
                                        </p:tav>
                                      </p:tavLst>
                                    </p:anim>
                                    <p:anim calcmode="lin" valueType="num">
                                      <p:cBhvr>
                                        <p:cTn id="62" dur="2000" fill="hold"/>
                                        <p:tgtEl>
                                          <p:spTgt spid="3">
                                            <p:txEl>
                                              <p:pRg st="9" end="9"/>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sz="quarter" idx="13"/>
          </p:nvPr>
        </p:nvSpPr>
        <p:spPr>
          <a:xfrm>
            <a:off x="667042" y="1425261"/>
            <a:ext cx="7772870" cy="5012115"/>
          </a:xfrm>
        </p:spPr>
        <p:txBody>
          <a:bodyPr/>
          <a:lstStyle/>
          <a:p>
            <a:pPr marL="0" indent="0">
              <a:buNone/>
            </a:pPr>
            <a:r>
              <a:rPr kumimoji="1" lang="ja-JP" altLang="en-US" sz="2800" dirty="0" smtClean="0"/>
              <a:t>・人生で一番大切な能力。</a:t>
            </a:r>
            <a:endParaRPr kumimoji="1" lang="en-US" altLang="ja-JP" sz="2800" dirty="0" smtClean="0"/>
          </a:p>
          <a:p>
            <a:pPr marL="0" indent="0">
              <a:buNone/>
            </a:pPr>
            <a:endParaRPr lang="en-US" altLang="ja-JP" dirty="0"/>
          </a:p>
          <a:p>
            <a:pPr marL="0" indent="0">
              <a:buNone/>
            </a:pPr>
            <a:r>
              <a:rPr kumimoji="1" lang="ja-JP" altLang="en-US" dirty="0" smtClean="0"/>
              <a:t>本当に頭がいい人とは。いろんな</a:t>
            </a:r>
            <a:r>
              <a:rPr lang="ja-JP" altLang="en-US" dirty="0"/>
              <a:t>会社</a:t>
            </a:r>
            <a:r>
              <a:rPr kumimoji="1" lang="ja-JP" altLang="en-US" dirty="0" smtClean="0"/>
              <a:t>で得意不得意なところは必ずあるに違いない。</a:t>
            </a:r>
            <a:endParaRPr kumimoji="1" lang="en-US" altLang="ja-JP" dirty="0" smtClean="0"/>
          </a:p>
          <a:p>
            <a:pPr marL="0" indent="0">
              <a:buNone/>
            </a:pPr>
            <a:r>
              <a:rPr kumimoji="1" lang="ja-JP" altLang="en-US" dirty="0" smtClean="0"/>
              <a:t>しかし、天才や仕事が出来る人間は</a:t>
            </a:r>
            <a:r>
              <a:rPr lang="ja-JP" altLang="en-US" dirty="0" smtClean="0"/>
              <a:t>山ほどいる。</a:t>
            </a:r>
            <a:endParaRPr lang="en-US" altLang="ja-JP" dirty="0" smtClean="0"/>
          </a:p>
          <a:p>
            <a:pPr marL="0" indent="0">
              <a:buNone/>
            </a:pPr>
            <a:r>
              <a:rPr lang="ja-JP" altLang="en-US" dirty="0" smtClean="0"/>
              <a:t>事をなすためには必ず必要な能力がある。</a:t>
            </a:r>
            <a:endParaRPr lang="en-US" altLang="ja-JP" dirty="0" smtClean="0"/>
          </a:p>
          <a:p>
            <a:pPr marL="0" indent="0">
              <a:buNone/>
            </a:pPr>
            <a:r>
              <a:rPr lang="ja-JP" altLang="en-US" dirty="0" smtClean="0"/>
              <a:t>それは、相手の気持ちを見抜く力です。この能力を持つ人が一番賢い人でありこの力さえあれば、どの部署に行っても確実にやっていける。</a:t>
            </a:r>
            <a:endParaRPr kumimoji="1" lang="en-US" altLang="ja-JP" dirty="0" smtClean="0"/>
          </a:p>
        </p:txBody>
      </p:sp>
    </p:spTree>
    <p:extLst>
      <p:ext uri="{BB962C8B-B14F-4D97-AF65-F5344CB8AC3E}">
        <p14:creationId xmlns:p14="http://schemas.microsoft.com/office/powerpoint/2010/main" val="29486589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barn(inVertical)">
                                      <p:cBhvr>
                                        <p:cTn id="25" dur="500"/>
                                        <p:tgtEl>
                                          <p:spTgt spid="3">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Effect transition="in" filter="barn(inVertical)">
                                      <p:cBhvr>
                                        <p:cTn id="30" dur="5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barn(inVertical)">
                                      <p:cBhvr>
                                        <p:cTn id="35" dur="500"/>
                                        <p:tgtEl>
                                          <p:spTgt spid="3">
                                            <p:txEl>
                                              <p:pRg st="4" end="4"/>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45" presetClass="entr" presetSubtype="0" fill="hold" nodeType="clickEffect">
                                  <p:stCondLst>
                                    <p:cond delay="0"/>
                                  </p:stCondLst>
                                  <p:childTnLst>
                                    <p:set>
                                      <p:cBhvr>
                                        <p:cTn id="39" dur="1" fill="hold">
                                          <p:stCondLst>
                                            <p:cond delay="0"/>
                                          </p:stCondLst>
                                        </p:cTn>
                                        <p:tgtEl>
                                          <p:spTgt spid="3">
                                            <p:txEl>
                                              <p:pRg st="5" end="5"/>
                                            </p:txEl>
                                          </p:spTgt>
                                        </p:tgtEl>
                                        <p:attrNameLst>
                                          <p:attrName>style.visibility</p:attrName>
                                        </p:attrNameLst>
                                      </p:cBhvr>
                                      <p:to>
                                        <p:strVal val="visible"/>
                                      </p:to>
                                    </p:set>
                                    <p:animEffect transition="in" filter="fade">
                                      <p:cBhvr>
                                        <p:cTn id="40" dur="2000"/>
                                        <p:tgtEl>
                                          <p:spTgt spid="3">
                                            <p:txEl>
                                              <p:pRg st="5" end="5"/>
                                            </p:txEl>
                                          </p:spTgt>
                                        </p:tgtEl>
                                      </p:cBhvr>
                                    </p:animEffect>
                                    <p:anim calcmode="lin" valueType="num">
                                      <p:cBhvr>
                                        <p:cTn id="41" dur="2000" fill="hold"/>
                                        <p:tgtEl>
                                          <p:spTgt spid="3">
                                            <p:txEl>
                                              <p:pRg st="5" end="5"/>
                                            </p:txEl>
                                          </p:spTgt>
                                        </p:tgtEl>
                                        <p:attrNameLst>
                                          <p:attrName>ppt_w</p:attrName>
                                        </p:attrNameLst>
                                      </p:cBhvr>
                                      <p:tavLst>
                                        <p:tav tm="0" fmla="#ppt_w*sin(2.5*pi*$)">
                                          <p:val>
                                            <p:fltVal val="0"/>
                                          </p:val>
                                        </p:tav>
                                        <p:tav tm="100000">
                                          <p:val>
                                            <p:fltVal val="1"/>
                                          </p:val>
                                        </p:tav>
                                      </p:tavLst>
                                    </p:anim>
                                    <p:anim calcmode="lin" valueType="num">
                                      <p:cBhvr>
                                        <p:cTn id="42" dur="2000" fill="hold"/>
                                        <p:tgtEl>
                                          <p:spTgt spid="3">
                                            <p:txEl>
                                              <p:pRg st="5" end="5"/>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sz="quarter" idx="13"/>
          </p:nvPr>
        </p:nvSpPr>
        <p:spPr>
          <a:xfrm>
            <a:off x="676186" y="1188719"/>
            <a:ext cx="7772870" cy="5074921"/>
          </a:xfrm>
        </p:spPr>
        <p:txBody>
          <a:bodyPr/>
          <a:lstStyle/>
          <a:p>
            <a:pPr marL="0" indent="0">
              <a:buNone/>
            </a:pPr>
            <a:r>
              <a:rPr kumimoji="1" lang="ja-JP" altLang="en-US" sz="2800" dirty="0" smtClean="0"/>
              <a:t>・人を動かす技術</a:t>
            </a:r>
            <a:endParaRPr kumimoji="1" lang="en-US" altLang="ja-JP" sz="2800" dirty="0" smtClean="0"/>
          </a:p>
          <a:p>
            <a:pPr marL="0" indent="0">
              <a:buNone/>
            </a:pPr>
            <a:endParaRPr lang="en-US" altLang="ja-JP" dirty="0"/>
          </a:p>
          <a:p>
            <a:pPr marL="0" indent="0">
              <a:buNone/>
            </a:pPr>
            <a:r>
              <a:rPr kumimoji="1" lang="ja-JP" altLang="en-US" dirty="0" smtClean="0"/>
              <a:t>理屈よりも感情。なぜ彼は自分の思うように動いてくれないのか。と思い悩む人はたくさんいると思う。</a:t>
            </a:r>
            <a:endParaRPr kumimoji="1" lang="en-US" altLang="ja-JP" dirty="0" smtClean="0"/>
          </a:p>
          <a:p>
            <a:pPr marL="0" indent="0">
              <a:buNone/>
            </a:pPr>
            <a:r>
              <a:rPr kumimoji="1" lang="ja-JP" altLang="en-US" dirty="0" smtClean="0"/>
              <a:t>人を動かす、他人を動かす、この五原則とは！</a:t>
            </a:r>
            <a:endParaRPr kumimoji="1" lang="en-US" altLang="ja-JP" dirty="0" smtClean="0"/>
          </a:p>
          <a:p>
            <a:pPr marL="0" indent="0">
              <a:buNone/>
            </a:pPr>
            <a:r>
              <a:rPr kumimoji="1" lang="ja-JP" altLang="en-US" dirty="0" smtClean="0"/>
              <a:t>１、相手を</a:t>
            </a:r>
            <a:r>
              <a:rPr lang="ja-JP" altLang="en-US" dirty="0"/>
              <a:t>批</a:t>
            </a:r>
            <a:r>
              <a:rPr lang="ja-JP" altLang="en-US" dirty="0" smtClean="0"/>
              <a:t>難</a:t>
            </a:r>
            <a:r>
              <a:rPr kumimoji="1" lang="ja-JP" altLang="en-US" dirty="0" smtClean="0"/>
              <a:t>するな</a:t>
            </a:r>
            <a:endParaRPr kumimoji="1" lang="en-US" altLang="ja-JP" dirty="0" smtClean="0"/>
          </a:p>
          <a:p>
            <a:pPr marL="0" indent="0">
              <a:buNone/>
            </a:pPr>
            <a:r>
              <a:rPr lang="ja-JP" altLang="en-US" dirty="0" smtClean="0"/>
              <a:t>２、相手を認めよ</a:t>
            </a:r>
            <a:endParaRPr lang="en-US" altLang="ja-JP" dirty="0" smtClean="0"/>
          </a:p>
          <a:p>
            <a:pPr marL="0" indent="0">
              <a:buNone/>
            </a:pPr>
            <a:r>
              <a:rPr kumimoji="1" lang="ja-JP" altLang="en-US" dirty="0" smtClean="0"/>
              <a:t>３、相手の思いを理解せよ</a:t>
            </a:r>
            <a:endParaRPr kumimoji="1" lang="en-US" altLang="ja-JP" dirty="0" smtClean="0"/>
          </a:p>
          <a:p>
            <a:pPr marL="0" indent="0">
              <a:buNone/>
            </a:pPr>
            <a:r>
              <a:rPr lang="ja-JP" altLang="en-US" dirty="0" smtClean="0"/>
              <a:t>４、自分がやってみせよ（重要）</a:t>
            </a:r>
            <a:endParaRPr lang="en-US" altLang="ja-JP" dirty="0" smtClean="0"/>
          </a:p>
          <a:p>
            <a:pPr marL="0" indent="0">
              <a:buNone/>
            </a:pPr>
            <a:r>
              <a:rPr kumimoji="1" lang="ja-JP" altLang="en-US" dirty="0" smtClean="0"/>
              <a:t>５、相手のやることを褒めろ</a:t>
            </a:r>
            <a:endParaRPr kumimoji="1" lang="ja-JP" altLang="en-US" dirty="0"/>
          </a:p>
        </p:txBody>
      </p:sp>
    </p:spTree>
    <p:extLst>
      <p:ext uri="{BB962C8B-B14F-4D97-AF65-F5344CB8AC3E}">
        <p14:creationId xmlns:p14="http://schemas.microsoft.com/office/powerpoint/2010/main" val="14273156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barn(inVertical)">
                                      <p:cBhvr>
                                        <p:cTn id="25" dur="500"/>
                                        <p:tgtEl>
                                          <p:spTgt spid="3">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6" presetClass="entr" presetSubtype="0" fill="hold"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Effect transition="in" filter="wipe(down)">
                                      <p:cBhvr>
                                        <p:cTn id="30" dur="580">
                                          <p:stCondLst>
                                            <p:cond delay="0"/>
                                          </p:stCondLst>
                                        </p:cTn>
                                        <p:tgtEl>
                                          <p:spTgt spid="3">
                                            <p:txEl>
                                              <p:pRg st="3" end="3"/>
                                            </p:txEl>
                                          </p:spTgt>
                                        </p:tgtEl>
                                      </p:cBhvr>
                                    </p:animEffect>
                                    <p:anim calcmode="lin" valueType="num">
                                      <p:cBhvr>
                                        <p:cTn id="31"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32"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33"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34"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35"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36" dur="26">
                                          <p:stCondLst>
                                            <p:cond delay="650"/>
                                          </p:stCondLst>
                                        </p:cTn>
                                        <p:tgtEl>
                                          <p:spTgt spid="3">
                                            <p:txEl>
                                              <p:pRg st="3" end="3"/>
                                            </p:txEl>
                                          </p:spTgt>
                                        </p:tgtEl>
                                      </p:cBhvr>
                                      <p:to x="100000" y="60000"/>
                                    </p:animScale>
                                    <p:animScale>
                                      <p:cBhvr>
                                        <p:cTn id="37" dur="166" decel="50000">
                                          <p:stCondLst>
                                            <p:cond delay="676"/>
                                          </p:stCondLst>
                                        </p:cTn>
                                        <p:tgtEl>
                                          <p:spTgt spid="3">
                                            <p:txEl>
                                              <p:pRg st="3" end="3"/>
                                            </p:txEl>
                                          </p:spTgt>
                                        </p:tgtEl>
                                      </p:cBhvr>
                                      <p:to x="100000" y="100000"/>
                                    </p:animScale>
                                    <p:animScale>
                                      <p:cBhvr>
                                        <p:cTn id="38" dur="26">
                                          <p:stCondLst>
                                            <p:cond delay="1312"/>
                                          </p:stCondLst>
                                        </p:cTn>
                                        <p:tgtEl>
                                          <p:spTgt spid="3">
                                            <p:txEl>
                                              <p:pRg st="3" end="3"/>
                                            </p:txEl>
                                          </p:spTgt>
                                        </p:tgtEl>
                                      </p:cBhvr>
                                      <p:to x="100000" y="80000"/>
                                    </p:animScale>
                                    <p:animScale>
                                      <p:cBhvr>
                                        <p:cTn id="39" dur="166" decel="50000">
                                          <p:stCondLst>
                                            <p:cond delay="1338"/>
                                          </p:stCondLst>
                                        </p:cTn>
                                        <p:tgtEl>
                                          <p:spTgt spid="3">
                                            <p:txEl>
                                              <p:pRg st="3" end="3"/>
                                            </p:txEl>
                                          </p:spTgt>
                                        </p:tgtEl>
                                      </p:cBhvr>
                                      <p:to x="100000" y="100000"/>
                                    </p:animScale>
                                    <p:animScale>
                                      <p:cBhvr>
                                        <p:cTn id="40" dur="26">
                                          <p:stCondLst>
                                            <p:cond delay="1642"/>
                                          </p:stCondLst>
                                        </p:cTn>
                                        <p:tgtEl>
                                          <p:spTgt spid="3">
                                            <p:txEl>
                                              <p:pRg st="3" end="3"/>
                                            </p:txEl>
                                          </p:spTgt>
                                        </p:tgtEl>
                                      </p:cBhvr>
                                      <p:to x="100000" y="90000"/>
                                    </p:animScale>
                                    <p:animScale>
                                      <p:cBhvr>
                                        <p:cTn id="41" dur="166" decel="50000">
                                          <p:stCondLst>
                                            <p:cond delay="1668"/>
                                          </p:stCondLst>
                                        </p:cTn>
                                        <p:tgtEl>
                                          <p:spTgt spid="3">
                                            <p:txEl>
                                              <p:pRg st="3" end="3"/>
                                            </p:txEl>
                                          </p:spTgt>
                                        </p:tgtEl>
                                      </p:cBhvr>
                                      <p:to x="100000" y="100000"/>
                                    </p:animScale>
                                    <p:animScale>
                                      <p:cBhvr>
                                        <p:cTn id="42" dur="26">
                                          <p:stCondLst>
                                            <p:cond delay="1808"/>
                                          </p:stCondLst>
                                        </p:cTn>
                                        <p:tgtEl>
                                          <p:spTgt spid="3">
                                            <p:txEl>
                                              <p:pRg st="3" end="3"/>
                                            </p:txEl>
                                          </p:spTgt>
                                        </p:tgtEl>
                                      </p:cBhvr>
                                      <p:to x="100000" y="95000"/>
                                    </p:animScale>
                                    <p:animScale>
                                      <p:cBhvr>
                                        <p:cTn id="43" dur="166" decel="50000">
                                          <p:stCondLst>
                                            <p:cond delay="1834"/>
                                          </p:stCondLst>
                                        </p:cTn>
                                        <p:tgtEl>
                                          <p:spTgt spid="3">
                                            <p:txEl>
                                              <p:pRg st="3" end="3"/>
                                            </p:txEl>
                                          </p:spTgt>
                                        </p:tgtEl>
                                      </p:cBhvr>
                                      <p:to x="100000" y="100000"/>
                                    </p:animScale>
                                  </p:childTnLst>
                                </p:cTn>
                              </p:par>
                            </p:childTnLst>
                          </p:cTn>
                        </p:par>
                      </p:childTnLst>
                    </p:cTn>
                  </p:par>
                  <p:par>
                    <p:cTn id="44" fill="hold">
                      <p:stCondLst>
                        <p:cond delay="indefinite"/>
                      </p:stCondLst>
                      <p:childTnLst>
                        <p:par>
                          <p:cTn id="45" fill="hold">
                            <p:stCondLst>
                              <p:cond delay="0"/>
                            </p:stCondLst>
                            <p:childTnLst>
                              <p:par>
                                <p:cTn id="46" presetID="16" presetClass="entr" presetSubtype="21" fill="hold" nodeType="clickEffect">
                                  <p:stCondLst>
                                    <p:cond delay="0"/>
                                  </p:stCondLst>
                                  <p:childTnLst>
                                    <p:set>
                                      <p:cBhvr>
                                        <p:cTn id="47" dur="1" fill="hold">
                                          <p:stCondLst>
                                            <p:cond delay="0"/>
                                          </p:stCondLst>
                                        </p:cTn>
                                        <p:tgtEl>
                                          <p:spTgt spid="3">
                                            <p:txEl>
                                              <p:pRg st="4" end="4"/>
                                            </p:txEl>
                                          </p:spTgt>
                                        </p:tgtEl>
                                        <p:attrNameLst>
                                          <p:attrName>style.visibility</p:attrName>
                                        </p:attrNameLst>
                                      </p:cBhvr>
                                      <p:to>
                                        <p:strVal val="visible"/>
                                      </p:to>
                                    </p:set>
                                    <p:animEffect transition="in" filter="barn(inVertical)">
                                      <p:cBhvr>
                                        <p:cTn id="48" dur="500"/>
                                        <p:tgtEl>
                                          <p:spTgt spid="3">
                                            <p:txEl>
                                              <p:pRg st="4" end="4"/>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16" presetClass="entr" presetSubtype="21" fill="hold" nodeType="clickEffect">
                                  <p:stCondLst>
                                    <p:cond delay="0"/>
                                  </p:stCondLst>
                                  <p:childTnLst>
                                    <p:set>
                                      <p:cBhvr>
                                        <p:cTn id="52" dur="1" fill="hold">
                                          <p:stCondLst>
                                            <p:cond delay="0"/>
                                          </p:stCondLst>
                                        </p:cTn>
                                        <p:tgtEl>
                                          <p:spTgt spid="3">
                                            <p:txEl>
                                              <p:pRg st="5" end="5"/>
                                            </p:txEl>
                                          </p:spTgt>
                                        </p:tgtEl>
                                        <p:attrNameLst>
                                          <p:attrName>style.visibility</p:attrName>
                                        </p:attrNameLst>
                                      </p:cBhvr>
                                      <p:to>
                                        <p:strVal val="visible"/>
                                      </p:to>
                                    </p:set>
                                    <p:animEffect transition="in" filter="barn(inVertical)">
                                      <p:cBhvr>
                                        <p:cTn id="53" dur="500"/>
                                        <p:tgtEl>
                                          <p:spTgt spid="3">
                                            <p:txEl>
                                              <p:pRg st="5" end="5"/>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16" presetClass="entr" presetSubtype="21" fill="hold" nodeType="clickEffect">
                                  <p:stCondLst>
                                    <p:cond delay="0"/>
                                  </p:stCondLst>
                                  <p:childTnLst>
                                    <p:set>
                                      <p:cBhvr>
                                        <p:cTn id="57" dur="1" fill="hold">
                                          <p:stCondLst>
                                            <p:cond delay="0"/>
                                          </p:stCondLst>
                                        </p:cTn>
                                        <p:tgtEl>
                                          <p:spTgt spid="3">
                                            <p:txEl>
                                              <p:pRg st="6" end="6"/>
                                            </p:txEl>
                                          </p:spTgt>
                                        </p:tgtEl>
                                        <p:attrNameLst>
                                          <p:attrName>style.visibility</p:attrName>
                                        </p:attrNameLst>
                                      </p:cBhvr>
                                      <p:to>
                                        <p:strVal val="visible"/>
                                      </p:to>
                                    </p:set>
                                    <p:animEffect transition="in" filter="barn(inVertical)">
                                      <p:cBhvr>
                                        <p:cTn id="58" dur="500"/>
                                        <p:tgtEl>
                                          <p:spTgt spid="3">
                                            <p:txEl>
                                              <p:pRg st="6" end="6"/>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45" presetClass="entr" presetSubtype="0" fill="hold" nodeType="clickEffect">
                                  <p:stCondLst>
                                    <p:cond delay="0"/>
                                  </p:stCondLst>
                                  <p:childTnLst>
                                    <p:set>
                                      <p:cBhvr>
                                        <p:cTn id="62" dur="1" fill="hold">
                                          <p:stCondLst>
                                            <p:cond delay="0"/>
                                          </p:stCondLst>
                                        </p:cTn>
                                        <p:tgtEl>
                                          <p:spTgt spid="3">
                                            <p:txEl>
                                              <p:pRg st="7" end="7"/>
                                            </p:txEl>
                                          </p:spTgt>
                                        </p:tgtEl>
                                        <p:attrNameLst>
                                          <p:attrName>style.visibility</p:attrName>
                                        </p:attrNameLst>
                                      </p:cBhvr>
                                      <p:to>
                                        <p:strVal val="visible"/>
                                      </p:to>
                                    </p:set>
                                    <p:animEffect transition="in" filter="fade">
                                      <p:cBhvr>
                                        <p:cTn id="63" dur="2000"/>
                                        <p:tgtEl>
                                          <p:spTgt spid="3">
                                            <p:txEl>
                                              <p:pRg st="7" end="7"/>
                                            </p:txEl>
                                          </p:spTgt>
                                        </p:tgtEl>
                                      </p:cBhvr>
                                    </p:animEffect>
                                    <p:anim calcmode="lin" valueType="num">
                                      <p:cBhvr>
                                        <p:cTn id="64" dur="2000" fill="hold"/>
                                        <p:tgtEl>
                                          <p:spTgt spid="3">
                                            <p:txEl>
                                              <p:pRg st="7" end="7"/>
                                            </p:txEl>
                                          </p:spTgt>
                                        </p:tgtEl>
                                        <p:attrNameLst>
                                          <p:attrName>ppt_w</p:attrName>
                                        </p:attrNameLst>
                                      </p:cBhvr>
                                      <p:tavLst>
                                        <p:tav tm="0" fmla="#ppt_w*sin(2.5*pi*$)">
                                          <p:val>
                                            <p:fltVal val="0"/>
                                          </p:val>
                                        </p:tav>
                                        <p:tav tm="100000">
                                          <p:val>
                                            <p:fltVal val="1"/>
                                          </p:val>
                                        </p:tav>
                                      </p:tavLst>
                                    </p:anim>
                                    <p:anim calcmode="lin" valueType="num">
                                      <p:cBhvr>
                                        <p:cTn id="65" dur="2000" fill="hold"/>
                                        <p:tgtEl>
                                          <p:spTgt spid="3">
                                            <p:txEl>
                                              <p:pRg st="7" end="7"/>
                                            </p:txEl>
                                          </p:spTgt>
                                        </p:tgtEl>
                                        <p:attrNameLst>
                                          <p:attrName>ppt_h</p:attrName>
                                        </p:attrNameLst>
                                      </p:cBhvr>
                                      <p:tavLst>
                                        <p:tav tm="0">
                                          <p:val>
                                            <p:strVal val="#ppt_h"/>
                                          </p:val>
                                        </p:tav>
                                        <p:tav tm="100000">
                                          <p:val>
                                            <p:strVal val="#ppt_h"/>
                                          </p:val>
                                        </p:tav>
                                      </p:tavLst>
                                    </p:anim>
                                  </p:childTnLst>
                                </p:cTn>
                              </p:par>
                            </p:childTnLst>
                          </p:cTn>
                        </p:par>
                      </p:childTnLst>
                    </p:cTn>
                  </p:par>
                  <p:par>
                    <p:cTn id="66" fill="hold">
                      <p:stCondLst>
                        <p:cond delay="indefinite"/>
                      </p:stCondLst>
                      <p:childTnLst>
                        <p:par>
                          <p:cTn id="67" fill="hold">
                            <p:stCondLst>
                              <p:cond delay="0"/>
                            </p:stCondLst>
                            <p:childTnLst>
                              <p:par>
                                <p:cTn id="68" presetID="16" presetClass="entr" presetSubtype="21" fill="hold" nodeType="clickEffect">
                                  <p:stCondLst>
                                    <p:cond delay="0"/>
                                  </p:stCondLst>
                                  <p:childTnLst>
                                    <p:set>
                                      <p:cBhvr>
                                        <p:cTn id="69" dur="1" fill="hold">
                                          <p:stCondLst>
                                            <p:cond delay="0"/>
                                          </p:stCondLst>
                                        </p:cTn>
                                        <p:tgtEl>
                                          <p:spTgt spid="3">
                                            <p:txEl>
                                              <p:pRg st="8" end="8"/>
                                            </p:txEl>
                                          </p:spTgt>
                                        </p:tgtEl>
                                        <p:attrNameLst>
                                          <p:attrName>style.visibility</p:attrName>
                                        </p:attrNameLst>
                                      </p:cBhvr>
                                      <p:to>
                                        <p:strVal val="visible"/>
                                      </p:to>
                                    </p:set>
                                    <p:animEffect transition="in" filter="barn(inVertical)">
                                      <p:cBhvr>
                                        <p:cTn id="70"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sz="quarter" idx="13"/>
          </p:nvPr>
        </p:nvSpPr>
        <p:spPr>
          <a:xfrm>
            <a:off x="685800" y="1490473"/>
            <a:ext cx="7772870" cy="4727447"/>
          </a:xfrm>
        </p:spPr>
        <p:txBody>
          <a:bodyPr>
            <a:normAutofit/>
          </a:bodyPr>
          <a:lstStyle/>
          <a:p>
            <a:pPr marL="0" indent="0">
              <a:buNone/>
            </a:pPr>
            <a:r>
              <a:rPr lang="ja-JP" altLang="en-US" sz="2800" dirty="0" smtClean="0"/>
              <a:t>・自分のために仕事をしない。</a:t>
            </a:r>
            <a:endParaRPr lang="en-US" altLang="ja-JP" sz="2800" dirty="0" smtClean="0"/>
          </a:p>
          <a:p>
            <a:pPr marL="0" indent="0">
              <a:buNone/>
            </a:pPr>
            <a:endParaRPr kumimoji="1" lang="en-US" altLang="ja-JP" dirty="0" smtClean="0"/>
          </a:p>
          <a:p>
            <a:pPr marL="0" indent="0">
              <a:buNone/>
            </a:pPr>
            <a:r>
              <a:rPr lang="ja-JP" altLang="en-US" dirty="0"/>
              <a:t>周</a:t>
            </a:r>
            <a:r>
              <a:rPr lang="ja-JP" altLang="en-US" dirty="0" smtClean="0"/>
              <a:t>りの配慮など全く考えずに自分のためだけに猛進していく。そんな人を応援してくれる人は誰もいません。</a:t>
            </a:r>
            <a:endParaRPr lang="en-US" altLang="ja-JP" dirty="0" smtClean="0"/>
          </a:p>
          <a:p>
            <a:pPr marL="0" indent="0">
              <a:buNone/>
            </a:pPr>
            <a:r>
              <a:rPr lang="ja-JP" altLang="en-US" dirty="0" smtClean="0"/>
              <a:t>仮にうまくいっても長続きはしない。逆に自分の事よりも同僚や市民の利益をいつも考えて仕事をしていくこと。必ず誰かのために仕事をしています。</a:t>
            </a:r>
            <a:endParaRPr lang="en-US" altLang="ja-JP" dirty="0" smtClean="0"/>
          </a:p>
          <a:p>
            <a:pPr marL="0" indent="0">
              <a:buNone/>
            </a:pPr>
            <a:r>
              <a:rPr lang="ja-JP" altLang="en-US" dirty="0" smtClean="0"/>
              <a:t>まずは、その誰なの</a:t>
            </a:r>
            <a:r>
              <a:rPr lang="ja-JP" altLang="en-US" dirty="0"/>
              <a:t>か</a:t>
            </a:r>
            <a:r>
              <a:rPr lang="ja-JP" altLang="en-US" dirty="0" smtClean="0"/>
              <a:t>を意識し、その誰かの役に立てるかを考える。そこから始めましょう。</a:t>
            </a:r>
            <a:endParaRPr kumimoji="1" lang="en-US" altLang="ja-JP" dirty="0"/>
          </a:p>
          <a:p>
            <a:pPr marL="0" indent="0">
              <a:buNone/>
            </a:pPr>
            <a:endParaRPr kumimoji="1" lang="ja-JP" altLang="en-US" dirty="0"/>
          </a:p>
        </p:txBody>
      </p:sp>
    </p:spTree>
    <p:extLst>
      <p:ext uri="{BB962C8B-B14F-4D97-AF65-F5344CB8AC3E}">
        <p14:creationId xmlns:p14="http://schemas.microsoft.com/office/powerpoint/2010/main" val="3907687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barn(inVertical)">
                                      <p:cBhvr>
                                        <p:cTn id="25" dur="500"/>
                                        <p:tgtEl>
                                          <p:spTgt spid="3">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Effect transition="in" filter="barn(inVertical)">
                                      <p:cBhvr>
                                        <p:cTn id="30" dur="5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barn(inVertical)">
                                      <p:cBhvr>
                                        <p:cTn id="35"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sz="quarter" idx="13"/>
          </p:nvPr>
        </p:nvSpPr>
        <p:spPr>
          <a:xfrm>
            <a:off x="676186" y="886969"/>
            <a:ext cx="7772870" cy="5385816"/>
          </a:xfrm>
        </p:spPr>
        <p:txBody>
          <a:bodyPr>
            <a:normAutofit fontScale="92500" lnSpcReduction="20000"/>
          </a:bodyPr>
          <a:lstStyle/>
          <a:p>
            <a:pPr marL="0" indent="0">
              <a:buNone/>
            </a:pPr>
            <a:r>
              <a:rPr kumimoji="1" lang="ja-JP" altLang="en-US" sz="3000" dirty="0" smtClean="0"/>
              <a:t>・不本意な人事異動の正しい耐え方。</a:t>
            </a:r>
            <a:endParaRPr kumimoji="1" lang="en-US" altLang="ja-JP" sz="3000" dirty="0" smtClean="0"/>
          </a:p>
          <a:p>
            <a:pPr marL="0" indent="0">
              <a:buNone/>
            </a:pPr>
            <a:endParaRPr lang="en-US" altLang="ja-JP" dirty="0"/>
          </a:p>
          <a:p>
            <a:pPr marL="0" indent="0">
              <a:buNone/>
            </a:pPr>
            <a:r>
              <a:rPr kumimoji="1" lang="ja-JP" altLang="en-US" dirty="0" smtClean="0"/>
              <a:t>やりたいこととは全く真逆の仕事を割り当てられる。</a:t>
            </a:r>
            <a:endParaRPr kumimoji="1" lang="en-US" altLang="ja-JP" dirty="0" smtClean="0"/>
          </a:p>
          <a:p>
            <a:pPr marL="0" indent="0">
              <a:buNone/>
            </a:pPr>
            <a:r>
              <a:rPr kumimoji="1" lang="ja-JP" altLang="en-US" dirty="0" smtClean="0"/>
              <a:t>そもそもこの世界には不本意な人事異動しかない。</a:t>
            </a:r>
            <a:endParaRPr kumimoji="1" lang="en-US" altLang="ja-JP" dirty="0" smtClean="0"/>
          </a:p>
          <a:p>
            <a:pPr marL="0" indent="0">
              <a:buNone/>
            </a:pPr>
            <a:r>
              <a:rPr kumimoji="1" lang="ja-JP" altLang="en-US" dirty="0" smtClean="0"/>
              <a:t>希望通りの人事異動をされる可能性は本当に小さい。</a:t>
            </a:r>
            <a:endParaRPr kumimoji="1" lang="en-US" altLang="ja-JP" dirty="0" smtClean="0"/>
          </a:p>
          <a:p>
            <a:pPr marL="0" indent="0">
              <a:buNone/>
            </a:pPr>
            <a:r>
              <a:rPr kumimoji="1" lang="ja-JP" altLang="en-US" dirty="0" smtClean="0"/>
              <a:t>なぜなら、全員の希望を聞いていたら人事など行えるはずがない。</a:t>
            </a:r>
            <a:endParaRPr kumimoji="1" lang="en-US" altLang="ja-JP" dirty="0" smtClean="0"/>
          </a:p>
          <a:p>
            <a:pPr marL="0" indent="0">
              <a:buNone/>
            </a:pPr>
            <a:r>
              <a:rPr kumimoji="1" lang="ja-JP" altLang="en-US" dirty="0" smtClean="0"/>
              <a:t>人間にとって希望する人事が将来どれだけ意義のあるものになるかなんて判断がつかないと思われる。</a:t>
            </a:r>
            <a:endParaRPr kumimoji="1" lang="en-US" altLang="ja-JP" dirty="0" smtClean="0"/>
          </a:p>
          <a:p>
            <a:pPr marL="0" indent="0">
              <a:buNone/>
            </a:pPr>
            <a:r>
              <a:rPr kumimoji="1" lang="ja-JP" altLang="en-US" dirty="0" smtClean="0"/>
              <a:t>大事なのは、どこの部署に行っても何かを得て成長してやるという心構えが重要。</a:t>
            </a:r>
            <a:endParaRPr kumimoji="1" lang="en-US" altLang="ja-JP" dirty="0" smtClean="0"/>
          </a:p>
          <a:p>
            <a:pPr marL="0" indent="0">
              <a:buNone/>
            </a:pPr>
            <a:r>
              <a:rPr kumimoji="1" lang="ja-JP" altLang="en-US" dirty="0" smtClean="0"/>
              <a:t>行きたいところしか嫌だとふてくされる間があるのなら、楽しみや成長の機会をみつけて、それに取り組みチャンスを待つというのが最も正しい姿勢です。</a:t>
            </a:r>
            <a:endParaRPr kumimoji="1" lang="en-US" altLang="ja-JP" dirty="0" smtClean="0"/>
          </a:p>
        </p:txBody>
      </p:sp>
    </p:spTree>
    <p:extLst>
      <p:ext uri="{BB962C8B-B14F-4D97-AF65-F5344CB8AC3E}">
        <p14:creationId xmlns:p14="http://schemas.microsoft.com/office/powerpoint/2010/main" val="19910976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barn(inVertical)">
                                      <p:cBhvr>
                                        <p:cTn id="25" dur="500"/>
                                        <p:tgtEl>
                                          <p:spTgt spid="3">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Effect transition="in" filter="barn(inVertical)">
                                      <p:cBhvr>
                                        <p:cTn id="30" dur="5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barn(inVertical)">
                                      <p:cBhvr>
                                        <p:cTn id="35" dur="500"/>
                                        <p:tgtEl>
                                          <p:spTgt spid="3">
                                            <p:txEl>
                                              <p:pRg st="4" end="4"/>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6" presetClass="entr" presetSubtype="21" fill="hold" nodeType="clickEffect">
                                  <p:stCondLst>
                                    <p:cond delay="0"/>
                                  </p:stCondLst>
                                  <p:childTnLst>
                                    <p:set>
                                      <p:cBhvr>
                                        <p:cTn id="39" dur="1" fill="hold">
                                          <p:stCondLst>
                                            <p:cond delay="0"/>
                                          </p:stCondLst>
                                        </p:cTn>
                                        <p:tgtEl>
                                          <p:spTgt spid="3">
                                            <p:txEl>
                                              <p:pRg st="5" end="5"/>
                                            </p:txEl>
                                          </p:spTgt>
                                        </p:tgtEl>
                                        <p:attrNameLst>
                                          <p:attrName>style.visibility</p:attrName>
                                        </p:attrNameLst>
                                      </p:cBhvr>
                                      <p:to>
                                        <p:strVal val="visible"/>
                                      </p:to>
                                    </p:set>
                                    <p:animEffect transition="in" filter="barn(inVertical)">
                                      <p:cBhvr>
                                        <p:cTn id="40" dur="500"/>
                                        <p:tgtEl>
                                          <p:spTgt spid="3">
                                            <p:txEl>
                                              <p:pRg st="5" end="5"/>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6" presetClass="entr" presetSubtype="21" fill="hold" nodeType="clickEffect">
                                  <p:stCondLst>
                                    <p:cond delay="0"/>
                                  </p:stCondLst>
                                  <p:childTnLst>
                                    <p:set>
                                      <p:cBhvr>
                                        <p:cTn id="44" dur="1" fill="hold">
                                          <p:stCondLst>
                                            <p:cond delay="0"/>
                                          </p:stCondLst>
                                        </p:cTn>
                                        <p:tgtEl>
                                          <p:spTgt spid="3">
                                            <p:txEl>
                                              <p:pRg st="6" end="6"/>
                                            </p:txEl>
                                          </p:spTgt>
                                        </p:tgtEl>
                                        <p:attrNameLst>
                                          <p:attrName>style.visibility</p:attrName>
                                        </p:attrNameLst>
                                      </p:cBhvr>
                                      <p:to>
                                        <p:strVal val="visible"/>
                                      </p:to>
                                    </p:set>
                                    <p:animEffect transition="in" filter="barn(inVertical)">
                                      <p:cBhvr>
                                        <p:cTn id="45" dur="500"/>
                                        <p:tgtEl>
                                          <p:spTgt spid="3">
                                            <p:txEl>
                                              <p:pRg st="6" end="6"/>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16" presetClass="entr" presetSubtype="21" fill="hold" nodeType="clickEffect">
                                  <p:stCondLst>
                                    <p:cond delay="0"/>
                                  </p:stCondLst>
                                  <p:childTnLst>
                                    <p:set>
                                      <p:cBhvr>
                                        <p:cTn id="49" dur="1" fill="hold">
                                          <p:stCondLst>
                                            <p:cond delay="0"/>
                                          </p:stCondLst>
                                        </p:cTn>
                                        <p:tgtEl>
                                          <p:spTgt spid="3">
                                            <p:txEl>
                                              <p:pRg st="7" end="7"/>
                                            </p:txEl>
                                          </p:spTgt>
                                        </p:tgtEl>
                                        <p:attrNameLst>
                                          <p:attrName>style.visibility</p:attrName>
                                        </p:attrNameLst>
                                      </p:cBhvr>
                                      <p:to>
                                        <p:strVal val="visible"/>
                                      </p:to>
                                    </p:set>
                                    <p:animEffect transition="in" filter="barn(inVertical)">
                                      <p:cBhvr>
                                        <p:cTn id="50" dur="500"/>
                                        <p:tgtEl>
                                          <p:spTgt spid="3">
                                            <p:txEl>
                                              <p:pRg st="7" end="7"/>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45" presetClass="entr" presetSubtype="0" fill="hold"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Effect transition="in" filter="fade">
                                      <p:cBhvr>
                                        <p:cTn id="55" dur="2000"/>
                                        <p:tgtEl>
                                          <p:spTgt spid="3">
                                            <p:txEl>
                                              <p:pRg st="8" end="8"/>
                                            </p:txEl>
                                          </p:spTgt>
                                        </p:tgtEl>
                                      </p:cBhvr>
                                    </p:animEffect>
                                    <p:anim calcmode="lin" valueType="num">
                                      <p:cBhvr>
                                        <p:cTn id="56" dur="2000" fill="hold"/>
                                        <p:tgtEl>
                                          <p:spTgt spid="3">
                                            <p:txEl>
                                              <p:pRg st="8" end="8"/>
                                            </p:txEl>
                                          </p:spTgt>
                                        </p:tgtEl>
                                        <p:attrNameLst>
                                          <p:attrName>ppt_w</p:attrName>
                                        </p:attrNameLst>
                                      </p:cBhvr>
                                      <p:tavLst>
                                        <p:tav tm="0" fmla="#ppt_w*sin(2.5*pi*$)">
                                          <p:val>
                                            <p:fltVal val="0"/>
                                          </p:val>
                                        </p:tav>
                                        <p:tav tm="100000">
                                          <p:val>
                                            <p:fltVal val="1"/>
                                          </p:val>
                                        </p:tav>
                                      </p:tavLst>
                                    </p:anim>
                                    <p:anim calcmode="lin" valueType="num">
                                      <p:cBhvr>
                                        <p:cTn id="57" dur="2000" fill="hold"/>
                                        <p:tgtEl>
                                          <p:spTgt spid="3">
                                            <p:txEl>
                                              <p:pRg st="8" end="8"/>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4862" y="426495"/>
            <a:ext cx="7773338" cy="862810"/>
          </a:xfrm>
        </p:spPr>
        <p:txBody>
          <a:bodyPr>
            <a:normAutofit/>
          </a:bodyPr>
          <a:lstStyle/>
          <a:p>
            <a:r>
              <a:rPr lang="ja-JP" altLang="en-US" b="1" dirty="0"/>
              <a:t>５．戦略的コミュニケーション</a:t>
            </a:r>
            <a:endParaRPr kumimoji="1" lang="ja-JP" altLang="en-US" dirty="0"/>
          </a:p>
        </p:txBody>
      </p:sp>
      <p:sp>
        <p:nvSpPr>
          <p:cNvPr id="3" name="コンテンツ プレースホルダー 2"/>
          <p:cNvSpPr>
            <a:spLocks noGrp="1"/>
          </p:cNvSpPr>
          <p:nvPr>
            <p:ph sz="quarter" idx="13"/>
          </p:nvPr>
        </p:nvSpPr>
        <p:spPr>
          <a:xfrm>
            <a:off x="684862" y="1498413"/>
            <a:ext cx="7772870" cy="4829235"/>
          </a:xfrm>
        </p:spPr>
        <p:txBody>
          <a:bodyPr>
            <a:normAutofit/>
          </a:bodyPr>
          <a:lstStyle/>
          <a:p>
            <a:pPr marL="0" indent="0">
              <a:buNone/>
            </a:pPr>
            <a:r>
              <a:rPr kumimoji="1" lang="ja-JP" altLang="en-US" sz="2800" dirty="0" smtClean="0"/>
              <a:t>・人脈よりも絆を深めることが重要。</a:t>
            </a:r>
            <a:endParaRPr kumimoji="1" lang="en-US" altLang="ja-JP" sz="2800" dirty="0" smtClean="0"/>
          </a:p>
          <a:p>
            <a:pPr marL="0" indent="0">
              <a:buNone/>
            </a:pPr>
            <a:endParaRPr lang="en-US" altLang="ja-JP" dirty="0"/>
          </a:p>
          <a:p>
            <a:pPr marL="0" indent="0">
              <a:buNone/>
            </a:pPr>
            <a:r>
              <a:rPr kumimoji="1" lang="ja-JP" altLang="en-US" dirty="0" smtClean="0"/>
              <a:t>大切なのは人としての絆を深めることです。</a:t>
            </a:r>
            <a:endParaRPr kumimoji="1" lang="en-US" altLang="ja-JP" dirty="0" smtClean="0"/>
          </a:p>
          <a:p>
            <a:pPr marL="0" indent="0">
              <a:buNone/>
            </a:pPr>
            <a:r>
              <a:rPr kumimoji="1" lang="ja-JP" altLang="en-US" dirty="0" smtClean="0"/>
              <a:t>絆を深めたいのなら相手の事を毎日のように考え、その人のために動けばよい。</a:t>
            </a:r>
            <a:endParaRPr kumimoji="1" lang="en-US" altLang="ja-JP" dirty="0" smtClean="0"/>
          </a:p>
          <a:p>
            <a:pPr marL="0" indent="0">
              <a:buNone/>
            </a:pPr>
            <a:r>
              <a:rPr kumimoji="1" lang="ja-JP" altLang="en-US" dirty="0" smtClean="0"/>
              <a:t>相手の気持ちを探る能力がここで必要になってくる。</a:t>
            </a:r>
            <a:endParaRPr kumimoji="1" lang="en-US" altLang="ja-JP" dirty="0" smtClean="0"/>
          </a:p>
          <a:p>
            <a:pPr marL="0" indent="0">
              <a:buNone/>
            </a:pPr>
            <a:r>
              <a:rPr kumimoji="1" lang="ja-JP" altLang="en-US" dirty="0" smtClean="0"/>
              <a:t>相手もバカではない限り、気持ちでぶつかってきてくれるはず。</a:t>
            </a:r>
            <a:endParaRPr kumimoji="1" lang="en-US" altLang="ja-JP" dirty="0" smtClean="0"/>
          </a:p>
          <a:p>
            <a:pPr marL="0" indent="0">
              <a:buNone/>
            </a:pPr>
            <a:r>
              <a:rPr kumimoji="1" lang="ja-JP" altLang="en-US" dirty="0" smtClean="0"/>
              <a:t>それが絆を深めるコツである。</a:t>
            </a:r>
            <a:endParaRPr kumimoji="1" lang="ja-JP" altLang="en-US" dirty="0"/>
          </a:p>
        </p:txBody>
      </p:sp>
    </p:spTree>
    <p:extLst>
      <p:ext uri="{BB962C8B-B14F-4D97-AF65-F5344CB8AC3E}">
        <p14:creationId xmlns:p14="http://schemas.microsoft.com/office/powerpoint/2010/main" val="2562021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animEffect transition="in" filter="barn(inVertical)">
                                      <p:cBhvr>
                                        <p:cTn id="25" dur="500"/>
                                        <p:tgtEl>
                                          <p:spTgt spid="3">
                                            <p:txEl>
                                              <p:pRg st="0" end="0"/>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Effect transition="in" filter="barn(inVertical)">
                                      <p:cBhvr>
                                        <p:cTn id="30" dur="500"/>
                                        <p:tgtEl>
                                          <p:spTgt spid="3">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barn(inVertical)">
                                      <p:cBhvr>
                                        <p:cTn id="35" dur="500"/>
                                        <p:tgtEl>
                                          <p:spTgt spid="3">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6" presetClass="entr" presetSubtype="21" fill="hold"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barn(inVertical)">
                                      <p:cBhvr>
                                        <p:cTn id="40" dur="500"/>
                                        <p:tgtEl>
                                          <p:spTgt spid="3">
                                            <p:txEl>
                                              <p:pRg st="4" end="4"/>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6" presetClass="entr" presetSubtype="21" fill="hold" nodeType="clickEffect">
                                  <p:stCondLst>
                                    <p:cond delay="0"/>
                                  </p:stCondLst>
                                  <p:childTnLst>
                                    <p:set>
                                      <p:cBhvr>
                                        <p:cTn id="44" dur="1" fill="hold">
                                          <p:stCondLst>
                                            <p:cond delay="0"/>
                                          </p:stCondLst>
                                        </p:cTn>
                                        <p:tgtEl>
                                          <p:spTgt spid="3">
                                            <p:txEl>
                                              <p:pRg st="5" end="5"/>
                                            </p:txEl>
                                          </p:spTgt>
                                        </p:tgtEl>
                                        <p:attrNameLst>
                                          <p:attrName>style.visibility</p:attrName>
                                        </p:attrNameLst>
                                      </p:cBhvr>
                                      <p:to>
                                        <p:strVal val="visible"/>
                                      </p:to>
                                    </p:set>
                                    <p:animEffect transition="in" filter="barn(inVertical)">
                                      <p:cBhvr>
                                        <p:cTn id="45" dur="500"/>
                                        <p:tgtEl>
                                          <p:spTgt spid="3">
                                            <p:txEl>
                                              <p:pRg st="5" end="5"/>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16" presetClass="entr" presetSubtype="21" fill="hold" nodeType="clickEffect">
                                  <p:stCondLst>
                                    <p:cond delay="0"/>
                                  </p:stCondLst>
                                  <p:childTnLst>
                                    <p:set>
                                      <p:cBhvr>
                                        <p:cTn id="49" dur="1" fill="hold">
                                          <p:stCondLst>
                                            <p:cond delay="0"/>
                                          </p:stCondLst>
                                        </p:cTn>
                                        <p:tgtEl>
                                          <p:spTgt spid="3">
                                            <p:txEl>
                                              <p:pRg st="6" end="6"/>
                                            </p:txEl>
                                          </p:spTgt>
                                        </p:tgtEl>
                                        <p:attrNameLst>
                                          <p:attrName>style.visibility</p:attrName>
                                        </p:attrNameLst>
                                      </p:cBhvr>
                                      <p:to>
                                        <p:strVal val="visible"/>
                                      </p:to>
                                    </p:set>
                                    <p:animEffect transition="in" filter="barn(inVertical)">
                                      <p:cBhvr>
                                        <p:cTn id="50"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sz="quarter" idx="13"/>
          </p:nvPr>
        </p:nvSpPr>
        <p:spPr>
          <a:xfrm>
            <a:off x="716738" y="757363"/>
            <a:ext cx="7772870" cy="5202936"/>
          </a:xfrm>
        </p:spPr>
        <p:txBody>
          <a:bodyPr>
            <a:normAutofit fontScale="92500" lnSpcReduction="10000"/>
          </a:bodyPr>
          <a:lstStyle/>
          <a:p>
            <a:pPr marL="0" indent="0">
              <a:buNone/>
            </a:pPr>
            <a:r>
              <a:rPr kumimoji="1" lang="ja-JP" altLang="en-US" sz="2800" dirty="0" smtClean="0"/>
              <a:t>・他人を変えようとするな。</a:t>
            </a:r>
            <a:endParaRPr kumimoji="1" lang="en-US" altLang="ja-JP" sz="2800" dirty="0" smtClean="0"/>
          </a:p>
          <a:p>
            <a:pPr marL="0" indent="0">
              <a:buNone/>
            </a:pPr>
            <a:endParaRPr lang="en-US" altLang="ja-JP" dirty="0"/>
          </a:p>
          <a:p>
            <a:pPr marL="0" indent="0">
              <a:buNone/>
            </a:pPr>
            <a:r>
              <a:rPr kumimoji="1" lang="ja-JP" altLang="en-US" dirty="0" smtClean="0"/>
              <a:t>なんで気づかないのかな？</a:t>
            </a:r>
            <a:endParaRPr kumimoji="1" lang="en-US" altLang="ja-JP" dirty="0" smtClean="0"/>
          </a:p>
          <a:p>
            <a:pPr marL="0" indent="0">
              <a:buNone/>
            </a:pPr>
            <a:r>
              <a:rPr kumimoji="1" lang="ja-JP" altLang="en-US" dirty="0" smtClean="0"/>
              <a:t>人は今ある現状から少しでもいいようになるよう考えたり悩んだりする。</a:t>
            </a:r>
            <a:endParaRPr kumimoji="1" lang="en-US" altLang="ja-JP" dirty="0" smtClean="0"/>
          </a:p>
          <a:p>
            <a:pPr marL="0" indent="0">
              <a:buNone/>
            </a:pPr>
            <a:r>
              <a:rPr kumimoji="1" lang="ja-JP" altLang="en-US" dirty="0" smtClean="0"/>
              <a:t>そして、仕事の効率やモチベーションの違いを誰かの原因に押し付ける。</a:t>
            </a:r>
            <a:endParaRPr kumimoji="1" lang="en-US" altLang="ja-JP" dirty="0" smtClean="0"/>
          </a:p>
          <a:p>
            <a:pPr marL="0" indent="0">
              <a:buNone/>
            </a:pPr>
            <a:r>
              <a:rPr kumimoji="1" lang="ja-JP" altLang="en-US" dirty="0" smtClean="0"/>
              <a:t>どうすれば、相手が理解して頑張ってくれるのかと期待する。</a:t>
            </a:r>
            <a:endParaRPr kumimoji="1" lang="en-US" altLang="ja-JP" dirty="0" smtClean="0"/>
          </a:p>
          <a:p>
            <a:pPr marL="0" indent="0">
              <a:buNone/>
            </a:pPr>
            <a:r>
              <a:rPr kumimoji="1" lang="ja-JP" altLang="en-US" dirty="0" smtClean="0"/>
              <a:t>しかし、残念なことに自分が望む結果は、この先も得られない。</a:t>
            </a:r>
            <a:endParaRPr kumimoji="1" lang="en-US" altLang="ja-JP" dirty="0" smtClean="0"/>
          </a:p>
          <a:p>
            <a:pPr marL="0" indent="0">
              <a:buNone/>
            </a:pPr>
            <a:r>
              <a:rPr kumimoji="1" lang="ja-JP" altLang="en-US" dirty="0" smtClean="0"/>
              <a:t>なぜなら、他人は変わらないからである。</a:t>
            </a:r>
            <a:endParaRPr kumimoji="1" lang="en-US" altLang="ja-JP" dirty="0" smtClean="0"/>
          </a:p>
          <a:p>
            <a:pPr marL="0" indent="0">
              <a:buNone/>
            </a:pPr>
            <a:r>
              <a:rPr kumimoji="1" lang="ja-JP" altLang="en-US" dirty="0" smtClean="0"/>
              <a:t>では、どうすればいいのか。</a:t>
            </a:r>
            <a:endParaRPr kumimoji="1" lang="en-US" altLang="ja-JP" dirty="0" smtClean="0"/>
          </a:p>
          <a:p>
            <a:pPr marL="0" indent="0">
              <a:buNone/>
            </a:pPr>
            <a:r>
              <a:rPr kumimoji="1" lang="ja-JP" altLang="en-US" dirty="0" smtClean="0"/>
              <a:t>大切なのは相手を理解し相手と強調できるように自分を変化させること。</a:t>
            </a:r>
            <a:endParaRPr kumimoji="1" lang="en-US" altLang="ja-JP" dirty="0" smtClean="0"/>
          </a:p>
          <a:p>
            <a:pPr marL="0" indent="0">
              <a:buNone/>
            </a:pPr>
            <a:r>
              <a:rPr kumimoji="1" lang="ja-JP" altLang="en-US" dirty="0" smtClean="0"/>
              <a:t>賢い人は他人を変えず自分を変えて成長し未来を変化させていく人です。</a:t>
            </a:r>
            <a:endParaRPr kumimoji="1" lang="ja-JP" altLang="en-US" dirty="0"/>
          </a:p>
        </p:txBody>
      </p:sp>
    </p:spTree>
    <p:extLst>
      <p:ext uri="{BB962C8B-B14F-4D97-AF65-F5344CB8AC3E}">
        <p14:creationId xmlns:p14="http://schemas.microsoft.com/office/powerpoint/2010/main" val="19358080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barn(inVertical)">
                                      <p:cBhvr>
                                        <p:cTn id="25" dur="500"/>
                                        <p:tgtEl>
                                          <p:spTgt spid="3">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Effect transition="in" filter="barn(inVertical)">
                                      <p:cBhvr>
                                        <p:cTn id="30" dur="5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barn(inVertical)">
                                      <p:cBhvr>
                                        <p:cTn id="35" dur="500"/>
                                        <p:tgtEl>
                                          <p:spTgt spid="3">
                                            <p:txEl>
                                              <p:pRg st="4" end="4"/>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6" presetClass="entr" presetSubtype="21" fill="hold" nodeType="clickEffect">
                                  <p:stCondLst>
                                    <p:cond delay="0"/>
                                  </p:stCondLst>
                                  <p:childTnLst>
                                    <p:set>
                                      <p:cBhvr>
                                        <p:cTn id="39" dur="1" fill="hold">
                                          <p:stCondLst>
                                            <p:cond delay="0"/>
                                          </p:stCondLst>
                                        </p:cTn>
                                        <p:tgtEl>
                                          <p:spTgt spid="3">
                                            <p:txEl>
                                              <p:pRg st="5" end="5"/>
                                            </p:txEl>
                                          </p:spTgt>
                                        </p:tgtEl>
                                        <p:attrNameLst>
                                          <p:attrName>style.visibility</p:attrName>
                                        </p:attrNameLst>
                                      </p:cBhvr>
                                      <p:to>
                                        <p:strVal val="visible"/>
                                      </p:to>
                                    </p:set>
                                    <p:animEffect transition="in" filter="barn(inVertical)">
                                      <p:cBhvr>
                                        <p:cTn id="40" dur="500"/>
                                        <p:tgtEl>
                                          <p:spTgt spid="3">
                                            <p:txEl>
                                              <p:pRg st="5" end="5"/>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6" presetClass="entr" presetSubtype="21" fill="hold" nodeType="clickEffect">
                                  <p:stCondLst>
                                    <p:cond delay="0"/>
                                  </p:stCondLst>
                                  <p:childTnLst>
                                    <p:set>
                                      <p:cBhvr>
                                        <p:cTn id="44" dur="1" fill="hold">
                                          <p:stCondLst>
                                            <p:cond delay="0"/>
                                          </p:stCondLst>
                                        </p:cTn>
                                        <p:tgtEl>
                                          <p:spTgt spid="3">
                                            <p:txEl>
                                              <p:pRg st="6" end="6"/>
                                            </p:txEl>
                                          </p:spTgt>
                                        </p:tgtEl>
                                        <p:attrNameLst>
                                          <p:attrName>style.visibility</p:attrName>
                                        </p:attrNameLst>
                                      </p:cBhvr>
                                      <p:to>
                                        <p:strVal val="visible"/>
                                      </p:to>
                                    </p:set>
                                    <p:animEffect transition="in" filter="barn(inVertical)">
                                      <p:cBhvr>
                                        <p:cTn id="45" dur="500"/>
                                        <p:tgtEl>
                                          <p:spTgt spid="3">
                                            <p:txEl>
                                              <p:pRg st="6" end="6"/>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16" presetClass="entr" presetSubtype="21" fill="hold" nodeType="clickEffect">
                                  <p:stCondLst>
                                    <p:cond delay="0"/>
                                  </p:stCondLst>
                                  <p:childTnLst>
                                    <p:set>
                                      <p:cBhvr>
                                        <p:cTn id="49" dur="1" fill="hold">
                                          <p:stCondLst>
                                            <p:cond delay="0"/>
                                          </p:stCondLst>
                                        </p:cTn>
                                        <p:tgtEl>
                                          <p:spTgt spid="3">
                                            <p:txEl>
                                              <p:pRg st="7" end="7"/>
                                            </p:txEl>
                                          </p:spTgt>
                                        </p:tgtEl>
                                        <p:attrNameLst>
                                          <p:attrName>style.visibility</p:attrName>
                                        </p:attrNameLst>
                                      </p:cBhvr>
                                      <p:to>
                                        <p:strVal val="visible"/>
                                      </p:to>
                                    </p:set>
                                    <p:animEffect transition="in" filter="barn(inVertical)">
                                      <p:cBhvr>
                                        <p:cTn id="50" dur="500"/>
                                        <p:tgtEl>
                                          <p:spTgt spid="3">
                                            <p:txEl>
                                              <p:pRg st="7" end="7"/>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16" presetClass="entr" presetSubtype="21" fill="hold"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Effect transition="in" filter="barn(inVertical)">
                                      <p:cBhvr>
                                        <p:cTn id="55" dur="500"/>
                                        <p:tgtEl>
                                          <p:spTgt spid="3">
                                            <p:txEl>
                                              <p:pRg st="8" end="8"/>
                                            </p:txEl>
                                          </p:spTgt>
                                        </p:tgtEl>
                                      </p:cBhvr>
                                    </p:animEffect>
                                  </p:childTnLst>
                                </p:cTn>
                              </p:par>
                            </p:childTnLst>
                          </p:cTn>
                        </p:par>
                      </p:childTnLst>
                    </p:cTn>
                  </p:par>
                  <p:par>
                    <p:cTn id="56" fill="hold">
                      <p:stCondLst>
                        <p:cond delay="indefinite"/>
                      </p:stCondLst>
                      <p:childTnLst>
                        <p:par>
                          <p:cTn id="57" fill="hold">
                            <p:stCondLst>
                              <p:cond delay="0"/>
                            </p:stCondLst>
                            <p:childTnLst>
                              <p:par>
                                <p:cTn id="58" presetID="16" presetClass="entr" presetSubtype="21" fill="hold" nodeType="clickEffect">
                                  <p:stCondLst>
                                    <p:cond delay="0"/>
                                  </p:stCondLst>
                                  <p:childTnLst>
                                    <p:set>
                                      <p:cBhvr>
                                        <p:cTn id="59" dur="1" fill="hold">
                                          <p:stCondLst>
                                            <p:cond delay="0"/>
                                          </p:stCondLst>
                                        </p:cTn>
                                        <p:tgtEl>
                                          <p:spTgt spid="3">
                                            <p:txEl>
                                              <p:pRg st="9" end="9"/>
                                            </p:txEl>
                                          </p:spTgt>
                                        </p:tgtEl>
                                        <p:attrNameLst>
                                          <p:attrName>style.visibility</p:attrName>
                                        </p:attrNameLst>
                                      </p:cBhvr>
                                      <p:to>
                                        <p:strVal val="visible"/>
                                      </p:to>
                                    </p:set>
                                    <p:animEffect transition="in" filter="barn(inVertical)">
                                      <p:cBhvr>
                                        <p:cTn id="60" dur="500"/>
                                        <p:tgtEl>
                                          <p:spTgt spid="3">
                                            <p:txEl>
                                              <p:pRg st="9" end="9"/>
                                            </p:txEl>
                                          </p:spTgt>
                                        </p:tgtEl>
                                      </p:cBhvr>
                                    </p:animEffect>
                                  </p:childTnLst>
                                </p:cTn>
                              </p:par>
                            </p:childTnLst>
                          </p:cTn>
                        </p:par>
                      </p:childTnLst>
                    </p:cTn>
                  </p:par>
                  <p:par>
                    <p:cTn id="61" fill="hold">
                      <p:stCondLst>
                        <p:cond delay="indefinite"/>
                      </p:stCondLst>
                      <p:childTnLst>
                        <p:par>
                          <p:cTn id="62" fill="hold">
                            <p:stCondLst>
                              <p:cond delay="0"/>
                            </p:stCondLst>
                            <p:childTnLst>
                              <p:par>
                                <p:cTn id="63" presetID="45" presetClass="entr" presetSubtype="0" fill="hold" nodeType="clickEffect">
                                  <p:stCondLst>
                                    <p:cond delay="0"/>
                                  </p:stCondLst>
                                  <p:childTnLst>
                                    <p:set>
                                      <p:cBhvr>
                                        <p:cTn id="64" dur="1" fill="hold">
                                          <p:stCondLst>
                                            <p:cond delay="0"/>
                                          </p:stCondLst>
                                        </p:cTn>
                                        <p:tgtEl>
                                          <p:spTgt spid="3">
                                            <p:txEl>
                                              <p:pRg st="10" end="10"/>
                                            </p:txEl>
                                          </p:spTgt>
                                        </p:tgtEl>
                                        <p:attrNameLst>
                                          <p:attrName>style.visibility</p:attrName>
                                        </p:attrNameLst>
                                      </p:cBhvr>
                                      <p:to>
                                        <p:strVal val="visible"/>
                                      </p:to>
                                    </p:set>
                                    <p:animEffect transition="in" filter="fade">
                                      <p:cBhvr>
                                        <p:cTn id="65" dur="2000"/>
                                        <p:tgtEl>
                                          <p:spTgt spid="3">
                                            <p:txEl>
                                              <p:pRg st="10" end="10"/>
                                            </p:txEl>
                                          </p:spTgt>
                                        </p:tgtEl>
                                      </p:cBhvr>
                                    </p:animEffect>
                                    <p:anim calcmode="lin" valueType="num">
                                      <p:cBhvr>
                                        <p:cTn id="66" dur="2000" fill="hold"/>
                                        <p:tgtEl>
                                          <p:spTgt spid="3">
                                            <p:txEl>
                                              <p:pRg st="10" end="10"/>
                                            </p:txEl>
                                          </p:spTgt>
                                        </p:tgtEl>
                                        <p:attrNameLst>
                                          <p:attrName>ppt_w</p:attrName>
                                        </p:attrNameLst>
                                      </p:cBhvr>
                                      <p:tavLst>
                                        <p:tav tm="0" fmla="#ppt_w*sin(2.5*pi*$)">
                                          <p:val>
                                            <p:fltVal val="0"/>
                                          </p:val>
                                        </p:tav>
                                        <p:tav tm="100000">
                                          <p:val>
                                            <p:fltVal val="1"/>
                                          </p:val>
                                        </p:tav>
                                      </p:tavLst>
                                    </p:anim>
                                    <p:anim calcmode="lin" valueType="num">
                                      <p:cBhvr>
                                        <p:cTn id="67" dur="2000" fill="hold"/>
                                        <p:tgtEl>
                                          <p:spTgt spid="3">
                                            <p:txEl>
                                              <p:pRg st="10" end="10"/>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sz="quarter" idx="13"/>
          </p:nvPr>
        </p:nvSpPr>
        <p:spPr>
          <a:xfrm>
            <a:off x="739001" y="925135"/>
            <a:ext cx="7772870" cy="5221224"/>
          </a:xfrm>
        </p:spPr>
        <p:txBody>
          <a:bodyPr>
            <a:normAutofit lnSpcReduction="10000"/>
          </a:bodyPr>
          <a:lstStyle/>
          <a:p>
            <a:pPr marL="0" indent="0">
              <a:buNone/>
            </a:pPr>
            <a:r>
              <a:rPr kumimoji="1" lang="ja-JP" altLang="en-US" sz="2800" dirty="0" smtClean="0"/>
              <a:t>何事も実践しなければ意味がない。</a:t>
            </a:r>
            <a:endParaRPr kumimoji="1" lang="en-US" altLang="ja-JP" sz="2800" dirty="0" smtClean="0"/>
          </a:p>
          <a:p>
            <a:pPr marL="0" indent="0">
              <a:buNone/>
            </a:pPr>
            <a:endParaRPr lang="en-US" altLang="ja-JP" dirty="0"/>
          </a:p>
          <a:p>
            <a:pPr marL="0" indent="0">
              <a:buNone/>
            </a:pPr>
            <a:r>
              <a:rPr kumimoji="1" lang="ja-JP" altLang="en-US" dirty="0" smtClean="0"/>
              <a:t>もっとも重要なことは行動である。</a:t>
            </a:r>
            <a:endParaRPr kumimoji="1" lang="en-US" altLang="ja-JP" dirty="0" smtClean="0"/>
          </a:p>
          <a:p>
            <a:pPr marL="0" indent="0">
              <a:buNone/>
            </a:pPr>
            <a:r>
              <a:rPr kumimoji="1" lang="ja-JP" altLang="en-US" dirty="0" smtClean="0"/>
              <a:t>どんなに素晴らしいことを学んでも実践する人はごくわずかな人である。</a:t>
            </a:r>
            <a:endParaRPr kumimoji="1" lang="en-US" altLang="ja-JP" dirty="0" smtClean="0"/>
          </a:p>
          <a:p>
            <a:pPr marL="0" indent="0">
              <a:buNone/>
            </a:pPr>
            <a:r>
              <a:rPr kumimoji="1" lang="ja-JP" altLang="en-US" dirty="0" smtClean="0"/>
              <a:t>私たちは、いろんな人から勉強しなさいと言われ続けてきたと思います。しかし、実践しなさいと言われたことはない。</a:t>
            </a:r>
            <a:endParaRPr kumimoji="1" lang="en-US" altLang="ja-JP" dirty="0" smtClean="0"/>
          </a:p>
          <a:p>
            <a:pPr marL="0" indent="0">
              <a:buNone/>
            </a:pPr>
            <a:r>
              <a:rPr kumimoji="1" lang="ja-JP" altLang="en-US" dirty="0" smtClean="0"/>
              <a:t>本来、学びとは実践を目的としたものであり、知識をいれるためのものではない。</a:t>
            </a:r>
            <a:endParaRPr kumimoji="1" lang="en-US" altLang="ja-JP" dirty="0" smtClean="0"/>
          </a:p>
          <a:p>
            <a:pPr marL="0" indent="0">
              <a:buNone/>
            </a:pPr>
            <a:r>
              <a:rPr lang="ja-JP" altLang="en-US" dirty="0" smtClean="0"/>
              <a:t>従業員、一人に知識があったとしてもチームで行動する際、その知識を、即時に現場で活用できるはずがない。</a:t>
            </a:r>
            <a:endParaRPr lang="en-US" altLang="ja-JP" dirty="0" smtClean="0"/>
          </a:p>
          <a:p>
            <a:pPr marL="0" indent="0">
              <a:buNone/>
            </a:pPr>
            <a:r>
              <a:rPr lang="ja-JP" altLang="en-US" dirty="0" smtClean="0"/>
              <a:t>やはり、実践（ブライド）がいろんな知恵や、やる気を与えてくれるものである。</a:t>
            </a:r>
            <a:endParaRPr kumimoji="1" lang="ja-JP" altLang="en-US" dirty="0"/>
          </a:p>
        </p:txBody>
      </p:sp>
    </p:spTree>
    <p:extLst>
      <p:ext uri="{BB962C8B-B14F-4D97-AF65-F5344CB8AC3E}">
        <p14:creationId xmlns:p14="http://schemas.microsoft.com/office/powerpoint/2010/main" val="13636731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barn(inVertical)">
                                      <p:cBhvr>
                                        <p:cTn id="25" dur="500"/>
                                        <p:tgtEl>
                                          <p:spTgt spid="3">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Effect transition="in" filter="barn(inVertical)">
                                      <p:cBhvr>
                                        <p:cTn id="30" dur="5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barn(inVertical)">
                                      <p:cBhvr>
                                        <p:cTn id="35" dur="500"/>
                                        <p:tgtEl>
                                          <p:spTgt spid="3">
                                            <p:txEl>
                                              <p:pRg st="4" end="4"/>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6" presetClass="entr" presetSubtype="21" fill="hold" nodeType="clickEffect">
                                  <p:stCondLst>
                                    <p:cond delay="0"/>
                                  </p:stCondLst>
                                  <p:childTnLst>
                                    <p:set>
                                      <p:cBhvr>
                                        <p:cTn id="39" dur="1" fill="hold">
                                          <p:stCondLst>
                                            <p:cond delay="0"/>
                                          </p:stCondLst>
                                        </p:cTn>
                                        <p:tgtEl>
                                          <p:spTgt spid="3">
                                            <p:txEl>
                                              <p:pRg st="5" end="5"/>
                                            </p:txEl>
                                          </p:spTgt>
                                        </p:tgtEl>
                                        <p:attrNameLst>
                                          <p:attrName>style.visibility</p:attrName>
                                        </p:attrNameLst>
                                      </p:cBhvr>
                                      <p:to>
                                        <p:strVal val="visible"/>
                                      </p:to>
                                    </p:set>
                                    <p:animEffect transition="in" filter="barn(inVertical)">
                                      <p:cBhvr>
                                        <p:cTn id="40" dur="500"/>
                                        <p:tgtEl>
                                          <p:spTgt spid="3">
                                            <p:txEl>
                                              <p:pRg st="5" end="5"/>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6" presetClass="entr" presetSubtype="21" fill="hold" nodeType="clickEffect">
                                  <p:stCondLst>
                                    <p:cond delay="0"/>
                                  </p:stCondLst>
                                  <p:childTnLst>
                                    <p:set>
                                      <p:cBhvr>
                                        <p:cTn id="44" dur="1" fill="hold">
                                          <p:stCondLst>
                                            <p:cond delay="0"/>
                                          </p:stCondLst>
                                        </p:cTn>
                                        <p:tgtEl>
                                          <p:spTgt spid="3">
                                            <p:txEl>
                                              <p:pRg st="6" end="6"/>
                                            </p:txEl>
                                          </p:spTgt>
                                        </p:tgtEl>
                                        <p:attrNameLst>
                                          <p:attrName>style.visibility</p:attrName>
                                        </p:attrNameLst>
                                      </p:cBhvr>
                                      <p:to>
                                        <p:strVal val="visible"/>
                                      </p:to>
                                    </p:set>
                                    <p:animEffect transition="in" filter="barn(inVertical)">
                                      <p:cBhvr>
                                        <p:cTn id="45" dur="500"/>
                                        <p:tgtEl>
                                          <p:spTgt spid="3">
                                            <p:txEl>
                                              <p:pRg st="6" end="6"/>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45" presetClass="entr" presetSubtype="0" fill="hold" nodeType="clickEffect">
                                  <p:stCondLst>
                                    <p:cond delay="0"/>
                                  </p:stCondLst>
                                  <p:childTnLst>
                                    <p:set>
                                      <p:cBhvr>
                                        <p:cTn id="49" dur="1" fill="hold">
                                          <p:stCondLst>
                                            <p:cond delay="0"/>
                                          </p:stCondLst>
                                        </p:cTn>
                                        <p:tgtEl>
                                          <p:spTgt spid="3">
                                            <p:txEl>
                                              <p:pRg st="7" end="7"/>
                                            </p:txEl>
                                          </p:spTgt>
                                        </p:tgtEl>
                                        <p:attrNameLst>
                                          <p:attrName>style.visibility</p:attrName>
                                        </p:attrNameLst>
                                      </p:cBhvr>
                                      <p:to>
                                        <p:strVal val="visible"/>
                                      </p:to>
                                    </p:set>
                                    <p:animEffect transition="in" filter="fade">
                                      <p:cBhvr>
                                        <p:cTn id="50" dur="2000"/>
                                        <p:tgtEl>
                                          <p:spTgt spid="3">
                                            <p:txEl>
                                              <p:pRg st="7" end="7"/>
                                            </p:txEl>
                                          </p:spTgt>
                                        </p:tgtEl>
                                      </p:cBhvr>
                                    </p:animEffect>
                                    <p:anim calcmode="lin" valueType="num">
                                      <p:cBhvr>
                                        <p:cTn id="51" dur="2000" fill="hold"/>
                                        <p:tgtEl>
                                          <p:spTgt spid="3">
                                            <p:txEl>
                                              <p:pRg st="7" end="7"/>
                                            </p:txEl>
                                          </p:spTgt>
                                        </p:tgtEl>
                                        <p:attrNameLst>
                                          <p:attrName>ppt_w</p:attrName>
                                        </p:attrNameLst>
                                      </p:cBhvr>
                                      <p:tavLst>
                                        <p:tav tm="0" fmla="#ppt_w*sin(2.5*pi*$)">
                                          <p:val>
                                            <p:fltVal val="0"/>
                                          </p:val>
                                        </p:tav>
                                        <p:tav tm="100000">
                                          <p:val>
                                            <p:fltVal val="1"/>
                                          </p:val>
                                        </p:tav>
                                      </p:tavLst>
                                    </p:anim>
                                    <p:anim calcmode="lin" valueType="num">
                                      <p:cBhvr>
                                        <p:cTn id="52" dur="2000" fill="hold"/>
                                        <p:tgtEl>
                                          <p:spTgt spid="3">
                                            <p:txEl>
                                              <p:pRg st="7" end="7"/>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sz="quarter" idx="13"/>
          </p:nvPr>
        </p:nvSpPr>
        <p:spPr>
          <a:xfrm>
            <a:off x="675391" y="919965"/>
            <a:ext cx="7772870" cy="5102351"/>
          </a:xfrm>
        </p:spPr>
        <p:txBody>
          <a:bodyPr/>
          <a:lstStyle/>
          <a:p>
            <a:pPr marL="0" indent="0">
              <a:buNone/>
            </a:pPr>
            <a:r>
              <a:rPr lang="ja-JP" altLang="en-US" sz="2800" dirty="0" smtClean="0"/>
              <a:t>・人に共感できる人が、人を喜ばせることが出来る。</a:t>
            </a:r>
            <a:endParaRPr lang="en-US" altLang="ja-JP" sz="2800" dirty="0" smtClean="0"/>
          </a:p>
          <a:p>
            <a:pPr marL="0" indent="0">
              <a:buNone/>
            </a:pPr>
            <a:endParaRPr kumimoji="1" lang="en-US" altLang="ja-JP" dirty="0"/>
          </a:p>
          <a:p>
            <a:pPr marL="0" indent="0">
              <a:buNone/>
            </a:pPr>
            <a:r>
              <a:rPr lang="ja-JP" altLang="en-US" dirty="0"/>
              <a:t>相手</a:t>
            </a:r>
            <a:r>
              <a:rPr lang="ja-JP" altLang="en-US" dirty="0" smtClean="0"/>
              <a:t>の</a:t>
            </a:r>
            <a:r>
              <a:rPr lang="ja-JP" altLang="en-US" dirty="0"/>
              <a:t>立場</a:t>
            </a:r>
            <a:r>
              <a:rPr lang="ja-JP" altLang="en-US" dirty="0" smtClean="0"/>
              <a:t>に立って、相手のためになることをする。</a:t>
            </a:r>
            <a:endParaRPr lang="en-US" altLang="ja-JP" dirty="0" smtClean="0"/>
          </a:p>
          <a:p>
            <a:pPr marL="0" indent="0">
              <a:buNone/>
            </a:pPr>
            <a:r>
              <a:rPr lang="ja-JP" altLang="en-US" dirty="0" smtClean="0"/>
              <a:t>それは、３つの要素があり、共感、信頼感、貢献間です。</a:t>
            </a:r>
            <a:endParaRPr lang="en-US" altLang="ja-JP" dirty="0" smtClean="0"/>
          </a:p>
          <a:p>
            <a:pPr marL="0" indent="0">
              <a:buNone/>
            </a:pPr>
            <a:r>
              <a:rPr kumimoji="1" lang="ja-JP" altLang="en-US" dirty="0" smtClean="0"/>
              <a:t>共　感・・・相手の気持ちに寄り添うこと。</a:t>
            </a:r>
            <a:endParaRPr kumimoji="1" lang="en-US" altLang="ja-JP" dirty="0" smtClean="0"/>
          </a:p>
          <a:p>
            <a:pPr marL="0" indent="0">
              <a:buNone/>
            </a:pPr>
            <a:r>
              <a:rPr lang="ja-JP" altLang="en-US" dirty="0" smtClean="0"/>
              <a:t>信頼感・・・相手を信頼すること。</a:t>
            </a:r>
            <a:endParaRPr lang="en-US" altLang="ja-JP" dirty="0" smtClean="0"/>
          </a:p>
          <a:p>
            <a:pPr marL="0" indent="0">
              <a:buNone/>
            </a:pPr>
            <a:r>
              <a:rPr kumimoji="1" lang="ja-JP" altLang="en-US" dirty="0" smtClean="0"/>
              <a:t>貢献</a:t>
            </a:r>
            <a:r>
              <a:rPr lang="ja-JP" altLang="en-US" dirty="0" smtClean="0"/>
              <a:t>感・・・人に貢献すること。</a:t>
            </a:r>
            <a:endParaRPr lang="en-US" altLang="ja-JP" dirty="0" smtClean="0"/>
          </a:p>
          <a:p>
            <a:pPr marL="0" indent="0">
              <a:buNone/>
            </a:pPr>
            <a:r>
              <a:rPr kumimoji="1" lang="ja-JP" altLang="en-US" dirty="0"/>
              <a:t>相手</a:t>
            </a:r>
            <a:r>
              <a:rPr kumimoji="1" lang="ja-JP" altLang="en-US" dirty="0" smtClean="0"/>
              <a:t>の</a:t>
            </a:r>
            <a:r>
              <a:rPr kumimoji="1" lang="ja-JP" altLang="en-US" dirty="0"/>
              <a:t>目</a:t>
            </a:r>
            <a:r>
              <a:rPr kumimoji="1" lang="ja-JP" altLang="en-US" dirty="0" smtClean="0"/>
              <a:t>となって見て、相手の耳となって聞き、相手の心となって感じること。</a:t>
            </a:r>
            <a:endParaRPr kumimoji="1" lang="en-US" altLang="ja-JP" dirty="0" smtClean="0"/>
          </a:p>
          <a:p>
            <a:pPr marL="0" indent="0">
              <a:buNone/>
            </a:pPr>
            <a:r>
              <a:rPr kumimoji="1" lang="ja-JP" altLang="en-US" dirty="0" smtClean="0"/>
              <a:t>つまり、何事も相手の立場に</a:t>
            </a:r>
            <a:r>
              <a:rPr lang="ja-JP" altLang="en-US" dirty="0" smtClean="0"/>
              <a:t>たつ。これが大事なことなのです。</a:t>
            </a:r>
            <a:endParaRPr kumimoji="1" lang="ja-JP" altLang="en-US" dirty="0"/>
          </a:p>
        </p:txBody>
      </p:sp>
    </p:spTree>
    <p:extLst>
      <p:ext uri="{BB962C8B-B14F-4D97-AF65-F5344CB8AC3E}">
        <p14:creationId xmlns:p14="http://schemas.microsoft.com/office/powerpoint/2010/main" val="41992353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barn(inVertical)">
                                      <p:cBhvr>
                                        <p:cTn id="25" dur="500"/>
                                        <p:tgtEl>
                                          <p:spTgt spid="3">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45" presetClass="entr" presetSubtype="0" fill="hold"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Effect transition="in" filter="fade">
                                      <p:cBhvr>
                                        <p:cTn id="30" dur="2000"/>
                                        <p:tgtEl>
                                          <p:spTgt spid="3">
                                            <p:txEl>
                                              <p:pRg st="3" end="3"/>
                                            </p:txEl>
                                          </p:spTgt>
                                        </p:tgtEl>
                                      </p:cBhvr>
                                    </p:animEffect>
                                    <p:anim calcmode="lin" valueType="num">
                                      <p:cBhvr>
                                        <p:cTn id="31" dur="2000" fill="hold"/>
                                        <p:tgtEl>
                                          <p:spTgt spid="3">
                                            <p:txEl>
                                              <p:pRg st="3" end="3"/>
                                            </p:txEl>
                                          </p:spTgt>
                                        </p:tgtEl>
                                        <p:attrNameLst>
                                          <p:attrName>ppt_w</p:attrName>
                                        </p:attrNameLst>
                                      </p:cBhvr>
                                      <p:tavLst>
                                        <p:tav tm="0" fmla="#ppt_w*sin(2.5*pi*$)">
                                          <p:val>
                                            <p:fltVal val="0"/>
                                          </p:val>
                                        </p:tav>
                                        <p:tav tm="100000">
                                          <p:val>
                                            <p:fltVal val="1"/>
                                          </p:val>
                                        </p:tav>
                                      </p:tavLst>
                                    </p:anim>
                                    <p:anim calcmode="lin" valueType="num">
                                      <p:cBhvr>
                                        <p:cTn id="32" dur="2000" fill="hold"/>
                                        <p:tgtEl>
                                          <p:spTgt spid="3">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Effect transition="in" filter="barn(inVertical)">
                                      <p:cBhvr>
                                        <p:cTn id="37" dur="500"/>
                                        <p:tgtEl>
                                          <p:spTgt spid="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barn(inVertical)">
                                      <p:cBhvr>
                                        <p:cTn id="42" dur="500"/>
                                        <p:tgtEl>
                                          <p:spTgt spid="3">
                                            <p:txEl>
                                              <p:pRg st="5" end="5"/>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nodeType="clickEffect">
                                  <p:stCondLst>
                                    <p:cond delay="0"/>
                                  </p:stCondLst>
                                  <p:childTnLst>
                                    <p:set>
                                      <p:cBhvr>
                                        <p:cTn id="46" dur="1" fill="hold">
                                          <p:stCondLst>
                                            <p:cond delay="0"/>
                                          </p:stCondLst>
                                        </p:cTn>
                                        <p:tgtEl>
                                          <p:spTgt spid="3">
                                            <p:txEl>
                                              <p:pRg st="6" end="6"/>
                                            </p:txEl>
                                          </p:spTgt>
                                        </p:tgtEl>
                                        <p:attrNameLst>
                                          <p:attrName>style.visibility</p:attrName>
                                        </p:attrNameLst>
                                      </p:cBhvr>
                                      <p:to>
                                        <p:strVal val="visible"/>
                                      </p:to>
                                    </p:set>
                                    <p:animEffect transition="in" filter="barn(inVertical)">
                                      <p:cBhvr>
                                        <p:cTn id="47" dur="500"/>
                                        <p:tgtEl>
                                          <p:spTgt spid="3">
                                            <p:txEl>
                                              <p:pRg st="6" end="6"/>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nodeType="clickEffect">
                                  <p:stCondLst>
                                    <p:cond delay="0"/>
                                  </p:stCondLst>
                                  <p:childTnLst>
                                    <p:set>
                                      <p:cBhvr>
                                        <p:cTn id="51" dur="1" fill="hold">
                                          <p:stCondLst>
                                            <p:cond delay="0"/>
                                          </p:stCondLst>
                                        </p:cTn>
                                        <p:tgtEl>
                                          <p:spTgt spid="3">
                                            <p:txEl>
                                              <p:pRg st="7" end="7"/>
                                            </p:txEl>
                                          </p:spTgt>
                                        </p:tgtEl>
                                        <p:attrNameLst>
                                          <p:attrName>style.visibility</p:attrName>
                                        </p:attrNameLst>
                                      </p:cBhvr>
                                      <p:to>
                                        <p:strVal val="visible"/>
                                      </p:to>
                                    </p:set>
                                    <p:animEffect transition="in" filter="barn(inVertical)">
                                      <p:cBhvr>
                                        <p:cTn id="52" dur="500"/>
                                        <p:tgtEl>
                                          <p:spTgt spid="3">
                                            <p:txEl>
                                              <p:pRg st="7" end="7"/>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5" presetClass="entr" presetSubtype="0" fill="hold" nodeType="clickEffect">
                                  <p:stCondLst>
                                    <p:cond delay="0"/>
                                  </p:stCondLst>
                                  <p:childTnLst>
                                    <p:set>
                                      <p:cBhvr>
                                        <p:cTn id="56" dur="1" fill="hold">
                                          <p:stCondLst>
                                            <p:cond delay="0"/>
                                          </p:stCondLst>
                                        </p:cTn>
                                        <p:tgtEl>
                                          <p:spTgt spid="3">
                                            <p:txEl>
                                              <p:pRg st="8" end="8"/>
                                            </p:txEl>
                                          </p:spTgt>
                                        </p:tgtEl>
                                        <p:attrNameLst>
                                          <p:attrName>style.visibility</p:attrName>
                                        </p:attrNameLst>
                                      </p:cBhvr>
                                      <p:to>
                                        <p:strVal val="visible"/>
                                      </p:to>
                                    </p:set>
                                    <p:animEffect transition="in" filter="fade">
                                      <p:cBhvr>
                                        <p:cTn id="57" dur="2000"/>
                                        <p:tgtEl>
                                          <p:spTgt spid="3">
                                            <p:txEl>
                                              <p:pRg st="8" end="8"/>
                                            </p:txEl>
                                          </p:spTgt>
                                        </p:tgtEl>
                                      </p:cBhvr>
                                    </p:animEffect>
                                    <p:anim calcmode="lin" valueType="num">
                                      <p:cBhvr>
                                        <p:cTn id="58" dur="2000" fill="hold"/>
                                        <p:tgtEl>
                                          <p:spTgt spid="3">
                                            <p:txEl>
                                              <p:pRg st="8" end="8"/>
                                            </p:txEl>
                                          </p:spTgt>
                                        </p:tgtEl>
                                        <p:attrNameLst>
                                          <p:attrName>ppt_w</p:attrName>
                                        </p:attrNameLst>
                                      </p:cBhvr>
                                      <p:tavLst>
                                        <p:tav tm="0" fmla="#ppt_w*sin(2.5*pi*$)">
                                          <p:val>
                                            <p:fltVal val="0"/>
                                          </p:val>
                                        </p:tav>
                                        <p:tav tm="100000">
                                          <p:val>
                                            <p:fltVal val="1"/>
                                          </p:val>
                                        </p:tav>
                                      </p:tavLst>
                                    </p:anim>
                                    <p:anim calcmode="lin" valueType="num">
                                      <p:cBhvr>
                                        <p:cTn id="59" dur="2000" fill="hold"/>
                                        <p:tgtEl>
                                          <p:spTgt spid="3">
                                            <p:txEl>
                                              <p:pRg st="8" end="8"/>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sz="quarter" idx="13"/>
          </p:nvPr>
        </p:nvSpPr>
        <p:spPr>
          <a:xfrm>
            <a:off x="685330" y="1133061"/>
            <a:ext cx="7772870" cy="5317435"/>
          </a:xfrm>
        </p:spPr>
        <p:txBody>
          <a:bodyPr/>
          <a:lstStyle/>
          <a:p>
            <a:pPr marL="0" indent="0">
              <a:buNone/>
            </a:pPr>
            <a:r>
              <a:rPr kumimoji="1" lang="ja-JP" altLang="en-US" sz="2800" dirty="0" smtClean="0"/>
              <a:t>・謙虚である難しさを認識すること。</a:t>
            </a:r>
            <a:endParaRPr kumimoji="1" lang="en-US" altLang="ja-JP" sz="2800" dirty="0" smtClean="0"/>
          </a:p>
          <a:p>
            <a:pPr marL="0" indent="0">
              <a:buNone/>
            </a:pPr>
            <a:endParaRPr lang="en-US" altLang="ja-JP" dirty="0"/>
          </a:p>
          <a:p>
            <a:pPr marL="0" indent="0">
              <a:buNone/>
            </a:pPr>
            <a:r>
              <a:rPr kumimoji="1" lang="ja-JP" altLang="en-US" dirty="0" smtClean="0"/>
              <a:t>いろんな職業の中で、</a:t>
            </a:r>
            <a:r>
              <a:rPr lang="ja-JP" altLang="en-US" dirty="0" smtClean="0"/>
              <a:t>人に従われる方はすべてにおいて謙虚であること。</a:t>
            </a:r>
            <a:endParaRPr lang="en-US" altLang="ja-JP" dirty="0" smtClean="0"/>
          </a:p>
          <a:p>
            <a:pPr marL="0" indent="0">
              <a:buNone/>
            </a:pPr>
            <a:r>
              <a:rPr lang="ja-JP" altLang="en-US" dirty="0" smtClean="0"/>
              <a:t>仕事をしていく中で、この仕事は俺がやったなどと、ふんぞり返っている態度のような人はその地位に長くとどまれません。</a:t>
            </a:r>
            <a:endParaRPr lang="en-US" altLang="ja-JP" dirty="0" smtClean="0"/>
          </a:p>
          <a:p>
            <a:pPr marL="0" indent="0">
              <a:buNone/>
            </a:pPr>
            <a:r>
              <a:rPr kumimoji="1" lang="ja-JP" altLang="en-US" dirty="0"/>
              <a:t>一方</a:t>
            </a:r>
            <a:r>
              <a:rPr kumimoji="1" lang="ja-JP" altLang="en-US" dirty="0" smtClean="0"/>
              <a:t>で、職場に大きく貢献している人、謙虚でいられる人というのは人としての魅力が感じられるのではないでしょうか。</a:t>
            </a:r>
            <a:endParaRPr kumimoji="1" lang="en-US" altLang="ja-JP" dirty="0" smtClean="0"/>
          </a:p>
          <a:p>
            <a:pPr marL="0" indent="0">
              <a:buNone/>
            </a:pPr>
            <a:r>
              <a:rPr lang="ja-JP" altLang="en-US" dirty="0" smtClean="0"/>
              <a:t>こういう人なら応援したい。そういった気持に自然となっていくものだと思います。</a:t>
            </a:r>
            <a:endParaRPr lang="en-US" altLang="ja-JP" dirty="0" smtClean="0"/>
          </a:p>
          <a:p>
            <a:pPr marL="0" indent="0">
              <a:buNone/>
            </a:pPr>
            <a:r>
              <a:rPr kumimoji="1" lang="ja-JP" altLang="en-US" dirty="0"/>
              <a:t>謙虚</a:t>
            </a:r>
            <a:r>
              <a:rPr kumimoji="1" lang="ja-JP" altLang="en-US" dirty="0" smtClean="0"/>
              <a:t>というのは結果的に大きな武器となることを知ってください。</a:t>
            </a:r>
            <a:endParaRPr kumimoji="1" lang="ja-JP" altLang="en-US" dirty="0"/>
          </a:p>
        </p:txBody>
      </p:sp>
    </p:spTree>
    <p:extLst>
      <p:ext uri="{BB962C8B-B14F-4D97-AF65-F5344CB8AC3E}">
        <p14:creationId xmlns:p14="http://schemas.microsoft.com/office/powerpoint/2010/main" val="15908590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barn(inVertical)">
                                      <p:cBhvr>
                                        <p:cTn id="25" dur="500"/>
                                        <p:tgtEl>
                                          <p:spTgt spid="3">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Effect transition="in" filter="barn(inVertical)">
                                      <p:cBhvr>
                                        <p:cTn id="30" dur="5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barn(inVertical)">
                                      <p:cBhvr>
                                        <p:cTn id="35" dur="500"/>
                                        <p:tgtEl>
                                          <p:spTgt spid="3">
                                            <p:txEl>
                                              <p:pRg st="4" end="4"/>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6" presetClass="entr" presetSubtype="21" fill="hold" nodeType="clickEffect">
                                  <p:stCondLst>
                                    <p:cond delay="0"/>
                                  </p:stCondLst>
                                  <p:childTnLst>
                                    <p:set>
                                      <p:cBhvr>
                                        <p:cTn id="39" dur="1" fill="hold">
                                          <p:stCondLst>
                                            <p:cond delay="0"/>
                                          </p:stCondLst>
                                        </p:cTn>
                                        <p:tgtEl>
                                          <p:spTgt spid="3">
                                            <p:txEl>
                                              <p:pRg st="5" end="5"/>
                                            </p:txEl>
                                          </p:spTgt>
                                        </p:tgtEl>
                                        <p:attrNameLst>
                                          <p:attrName>style.visibility</p:attrName>
                                        </p:attrNameLst>
                                      </p:cBhvr>
                                      <p:to>
                                        <p:strVal val="visible"/>
                                      </p:to>
                                    </p:set>
                                    <p:animEffect transition="in" filter="barn(inVertical)">
                                      <p:cBhvr>
                                        <p:cTn id="40" dur="500"/>
                                        <p:tgtEl>
                                          <p:spTgt spid="3">
                                            <p:txEl>
                                              <p:pRg st="5" end="5"/>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45" presetClass="entr" presetSubtype="0" fill="hold" nodeType="clickEffect">
                                  <p:stCondLst>
                                    <p:cond delay="0"/>
                                  </p:stCondLst>
                                  <p:childTnLst>
                                    <p:set>
                                      <p:cBhvr>
                                        <p:cTn id="44" dur="1" fill="hold">
                                          <p:stCondLst>
                                            <p:cond delay="0"/>
                                          </p:stCondLst>
                                        </p:cTn>
                                        <p:tgtEl>
                                          <p:spTgt spid="3">
                                            <p:txEl>
                                              <p:pRg st="6" end="6"/>
                                            </p:txEl>
                                          </p:spTgt>
                                        </p:tgtEl>
                                        <p:attrNameLst>
                                          <p:attrName>style.visibility</p:attrName>
                                        </p:attrNameLst>
                                      </p:cBhvr>
                                      <p:to>
                                        <p:strVal val="visible"/>
                                      </p:to>
                                    </p:set>
                                    <p:animEffect transition="in" filter="fade">
                                      <p:cBhvr>
                                        <p:cTn id="45" dur="2000"/>
                                        <p:tgtEl>
                                          <p:spTgt spid="3">
                                            <p:txEl>
                                              <p:pRg st="6" end="6"/>
                                            </p:txEl>
                                          </p:spTgt>
                                        </p:tgtEl>
                                      </p:cBhvr>
                                    </p:animEffect>
                                    <p:anim calcmode="lin" valueType="num">
                                      <p:cBhvr>
                                        <p:cTn id="46" dur="2000" fill="hold"/>
                                        <p:tgtEl>
                                          <p:spTgt spid="3">
                                            <p:txEl>
                                              <p:pRg st="6" end="6"/>
                                            </p:txEl>
                                          </p:spTgt>
                                        </p:tgtEl>
                                        <p:attrNameLst>
                                          <p:attrName>ppt_w</p:attrName>
                                        </p:attrNameLst>
                                      </p:cBhvr>
                                      <p:tavLst>
                                        <p:tav tm="0" fmla="#ppt_w*sin(2.5*pi*$)">
                                          <p:val>
                                            <p:fltVal val="0"/>
                                          </p:val>
                                        </p:tav>
                                        <p:tav tm="100000">
                                          <p:val>
                                            <p:fltVal val="1"/>
                                          </p:val>
                                        </p:tav>
                                      </p:tavLst>
                                    </p:anim>
                                    <p:anim calcmode="lin" valueType="num">
                                      <p:cBhvr>
                                        <p:cTn id="47" dur="2000" fill="hold"/>
                                        <p:tgtEl>
                                          <p:spTgt spid="3">
                                            <p:txEl>
                                              <p:pRg st="6" end="6"/>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sz="quarter" idx="13"/>
          </p:nvPr>
        </p:nvSpPr>
        <p:spPr>
          <a:xfrm>
            <a:off x="557784" y="1371600"/>
            <a:ext cx="7900416" cy="4983479"/>
          </a:xfrm>
        </p:spPr>
        <p:txBody>
          <a:bodyPr>
            <a:normAutofit lnSpcReduction="10000"/>
          </a:bodyPr>
          <a:lstStyle/>
          <a:p>
            <a:pPr marL="0" indent="0">
              <a:buNone/>
            </a:pPr>
            <a:r>
              <a:rPr lang="ja-JP" altLang="en-US" sz="2800" dirty="0"/>
              <a:t>嫌</a:t>
            </a:r>
            <a:r>
              <a:rPr lang="ja-JP" altLang="en-US" sz="2800" dirty="0" smtClean="0"/>
              <a:t>なことを言う人は相手にしない。</a:t>
            </a:r>
            <a:endParaRPr lang="en-US" altLang="ja-JP" sz="2800" dirty="0" smtClean="0"/>
          </a:p>
          <a:p>
            <a:pPr marL="0" indent="0">
              <a:buNone/>
            </a:pPr>
            <a:endParaRPr kumimoji="1" lang="en-US" altLang="ja-JP" dirty="0"/>
          </a:p>
          <a:p>
            <a:pPr marL="0" indent="0">
              <a:buNone/>
            </a:pPr>
            <a:r>
              <a:rPr lang="ja-JP" altLang="en-US" dirty="0" smtClean="0"/>
              <a:t>相手を不愉快にさせるためにイヤなことを言う人は確実に存在する。</a:t>
            </a:r>
            <a:endParaRPr lang="en-US" altLang="ja-JP" dirty="0" smtClean="0"/>
          </a:p>
          <a:p>
            <a:pPr marL="0" indent="0">
              <a:buNone/>
            </a:pPr>
            <a:r>
              <a:rPr lang="ja-JP" altLang="en-US" dirty="0" smtClean="0"/>
              <a:t>こういう人は非難すべき人ではあるが同情をしてあげなければならない存在でもある。</a:t>
            </a:r>
            <a:endParaRPr lang="en-US" altLang="ja-JP" dirty="0" smtClean="0"/>
          </a:p>
          <a:p>
            <a:pPr marL="0" indent="0">
              <a:buNone/>
            </a:pPr>
            <a:r>
              <a:rPr lang="ja-JP" altLang="en-US" dirty="0" smtClean="0"/>
              <a:t>こういう人は攻撃しやすい人をみつけると、その人をけなし、気分を悪くしてやろうと考える習性をもっている。</a:t>
            </a:r>
            <a:endParaRPr lang="en-US" altLang="ja-JP" dirty="0" smtClean="0"/>
          </a:p>
          <a:p>
            <a:pPr marL="0" indent="0">
              <a:buNone/>
            </a:pPr>
            <a:r>
              <a:rPr lang="ja-JP" altLang="en-US" dirty="0" smtClean="0"/>
              <a:t>こういう人はできる限り避けるのがコツだ。</a:t>
            </a:r>
            <a:endParaRPr lang="en-US" altLang="ja-JP" dirty="0" smtClean="0"/>
          </a:p>
          <a:p>
            <a:pPr marL="0" indent="0">
              <a:buNone/>
            </a:pPr>
            <a:r>
              <a:rPr lang="ja-JP" altLang="en-US" dirty="0" smtClean="0"/>
              <a:t>うまく返してやろうと考えると逆効果だ。</a:t>
            </a:r>
            <a:endParaRPr lang="en-US" altLang="ja-JP" dirty="0" smtClean="0"/>
          </a:p>
          <a:p>
            <a:pPr marL="0" indent="0">
              <a:buNone/>
            </a:pPr>
            <a:r>
              <a:rPr lang="ja-JP" altLang="en-US" dirty="0" smtClean="0"/>
              <a:t>何も言わずに微笑むとか適当に受け流して自分の事に集中するべきである。</a:t>
            </a:r>
            <a:endParaRPr kumimoji="1" lang="ja-JP" altLang="en-US" dirty="0"/>
          </a:p>
        </p:txBody>
      </p:sp>
    </p:spTree>
    <p:extLst>
      <p:ext uri="{BB962C8B-B14F-4D97-AF65-F5344CB8AC3E}">
        <p14:creationId xmlns:p14="http://schemas.microsoft.com/office/powerpoint/2010/main" val="2797137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barn(inVertical)">
                                      <p:cBhvr>
                                        <p:cTn id="25" dur="500"/>
                                        <p:tgtEl>
                                          <p:spTgt spid="3">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Effect transition="in" filter="barn(inVertical)">
                                      <p:cBhvr>
                                        <p:cTn id="30" dur="5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barn(inVertical)">
                                      <p:cBhvr>
                                        <p:cTn id="35" dur="500"/>
                                        <p:tgtEl>
                                          <p:spTgt spid="3">
                                            <p:txEl>
                                              <p:pRg st="4" end="4"/>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6" presetClass="entr" presetSubtype="21" fill="hold" nodeType="clickEffect">
                                  <p:stCondLst>
                                    <p:cond delay="0"/>
                                  </p:stCondLst>
                                  <p:childTnLst>
                                    <p:set>
                                      <p:cBhvr>
                                        <p:cTn id="39" dur="1" fill="hold">
                                          <p:stCondLst>
                                            <p:cond delay="0"/>
                                          </p:stCondLst>
                                        </p:cTn>
                                        <p:tgtEl>
                                          <p:spTgt spid="3">
                                            <p:txEl>
                                              <p:pRg st="5" end="5"/>
                                            </p:txEl>
                                          </p:spTgt>
                                        </p:tgtEl>
                                        <p:attrNameLst>
                                          <p:attrName>style.visibility</p:attrName>
                                        </p:attrNameLst>
                                      </p:cBhvr>
                                      <p:to>
                                        <p:strVal val="visible"/>
                                      </p:to>
                                    </p:set>
                                    <p:animEffect transition="in" filter="barn(inVertical)">
                                      <p:cBhvr>
                                        <p:cTn id="40" dur="500"/>
                                        <p:tgtEl>
                                          <p:spTgt spid="3">
                                            <p:txEl>
                                              <p:pRg st="5" end="5"/>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6" presetClass="entr" presetSubtype="21" fill="hold" nodeType="clickEffect">
                                  <p:stCondLst>
                                    <p:cond delay="0"/>
                                  </p:stCondLst>
                                  <p:childTnLst>
                                    <p:set>
                                      <p:cBhvr>
                                        <p:cTn id="44" dur="1" fill="hold">
                                          <p:stCondLst>
                                            <p:cond delay="0"/>
                                          </p:stCondLst>
                                        </p:cTn>
                                        <p:tgtEl>
                                          <p:spTgt spid="3">
                                            <p:txEl>
                                              <p:pRg st="6" end="6"/>
                                            </p:txEl>
                                          </p:spTgt>
                                        </p:tgtEl>
                                        <p:attrNameLst>
                                          <p:attrName>style.visibility</p:attrName>
                                        </p:attrNameLst>
                                      </p:cBhvr>
                                      <p:to>
                                        <p:strVal val="visible"/>
                                      </p:to>
                                    </p:set>
                                    <p:animEffect transition="in" filter="barn(inVertical)">
                                      <p:cBhvr>
                                        <p:cTn id="45" dur="500"/>
                                        <p:tgtEl>
                                          <p:spTgt spid="3">
                                            <p:txEl>
                                              <p:pRg st="6" end="6"/>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45" presetClass="entr" presetSubtype="0" fill="hold" nodeType="clickEffect">
                                  <p:stCondLst>
                                    <p:cond delay="0"/>
                                  </p:stCondLst>
                                  <p:childTnLst>
                                    <p:set>
                                      <p:cBhvr>
                                        <p:cTn id="49" dur="1" fill="hold">
                                          <p:stCondLst>
                                            <p:cond delay="0"/>
                                          </p:stCondLst>
                                        </p:cTn>
                                        <p:tgtEl>
                                          <p:spTgt spid="3">
                                            <p:txEl>
                                              <p:pRg st="7" end="7"/>
                                            </p:txEl>
                                          </p:spTgt>
                                        </p:tgtEl>
                                        <p:attrNameLst>
                                          <p:attrName>style.visibility</p:attrName>
                                        </p:attrNameLst>
                                      </p:cBhvr>
                                      <p:to>
                                        <p:strVal val="visible"/>
                                      </p:to>
                                    </p:set>
                                    <p:animEffect transition="in" filter="fade">
                                      <p:cBhvr>
                                        <p:cTn id="50" dur="2000"/>
                                        <p:tgtEl>
                                          <p:spTgt spid="3">
                                            <p:txEl>
                                              <p:pRg st="7" end="7"/>
                                            </p:txEl>
                                          </p:spTgt>
                                        </p:tgtEl>
                                      </p:cBhvr>
                                    </p:animEffect>
                                    <p:anim calcmode="lin" valueType="num">
                                      <p:cBhvr>
                                        <p:cTn id="51" dur="2000" fill="hold"/>
                                        <p:tgtEl>
                                          <p:spTgt spid="3">
                                            <p:txEl>
                                              <p:pRg st="7" end="7"/>
                                            </p:txEl>
                                          </p:spTgt>
                                        </p:tgtEl>
                                        <p:attrNameLst>
                                          <p:attrName>ppt_w</p:attrName>
                                        </p:attrNameLst>
                                      </p:cBhvr>
                                      <p:tavLst>
                                        <p:tav tm="0" fmla="#ppt_w*sin(2.5*pi*$)">
                                          <p:val>
                                            <p:fltVal val="0"/>
                                          </p:val>
                                        </p:tav>
                                        <p:tav tm="100000">
                                          <p:val>
                                            <p:fltVal val="1"/>
                                          </p:val>
                                        </p:tav>
                                      </p:tavLst>
                                    </p:anim>
                                    <p:anim calcmode="lin" valueType="num">
                                      <p:cBhvr>
                                        <p:cTn id="52" dur="2000" fill="hold"/>
                                        <p:tgtEl>
                                          <p:spTgt spid="3">
                                            <p:txEl>
                                              <p:pRg st="7" end="7"/>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sz="quarter" idx="13"/>
          </p:nvPr>
        </p:nvSpPr>
        <p:spPr>
          <a:xfrm>
            <a:off x="685330" y="868680"/>
            <a:ext cx="7772870" cy="5596127"/>
          </a:xfrm>
        </p:spPr>
        <p:txBody>
          <a:bodyPr>
            <a:normAutofit fontScale="85000" lnSpcReduction="10000"/>
          </a:bodyPr>
          <a:lstStyle/>
          <a:p>
            <a:pPr marL="0" indent="0">
              <a:buNone/>
            </a:pPr>
            <a:r>
              <a:rPr kumimoji="1" lang="ja-JP" altLang="en-US" sz="3000" dirty="0" smtClean="0"/>
              <a:t>・相談の仕方を考える。</a:t>
            </a:r>
            <a:endParaRPr kumimoji="1" lang="en-US" altLang="ja-JP" sz="3000" dirty="0" smtClean="0"/>
          </a:p>
          <a:p>
            <a:pPr marL="0" indent="0">
              <a:buNone/>
            </a:pPr>
            <a:endParaRPr lang="en-US" altLang="ja-JP" dirty="0"/>
          </a:p>
          <a:p>
            <a:pPr marL="0" indent="0">
              <a:buNone/>
            </a:pPr>
            <a:r>
              <a:rPr kumimoji="1" lang="ja-JP" altLang="en-US" dirty="0" smtClean="0"/>
              <a:t>仕事をしていく中で、理不尽なことを言われたり</a:t>
            </a:r>
            <a:r>
              <a:rPr lang="ja-JP" altLang="en-US" dirty="0" smtClean="0"/>
              <a:t>行動と考えが一致せずストレスを感じることがある。</a:t>
            </a:r>
            <a:endParaRPr lang="en-US" altLang="ja-JP" dirty="0" smtClean="0"/>
          </a:p>
          <a:p>
            <a:pPr marL="0" indent="0">
              <a:buNone/>
            </a:pPr>
            <a:r>
              <a:rPr lang="ja-JP" altLang="en-US" dirty="0" smtClean="0"/>
              <a:t>人は、不満に思うことを他人に聞いてもらいたい、共感してもらいたいという本質がある。相談者が一方的に他人に愚痴を言い、聞く側はストレスを感じた経験はみなさんもあると思う。</a:t>
            </a:r>
            <a:endParaRPr lang="en-US" altLang="ja-JP" dirty="0" smtClean="0"/>
          </a:p>
          <a:p>
            <a:pPr marL="0" indent="0">
              <a:buNone/>
            </a:pPr>
            <a:r>
              <a:rPr lang="ja-JP" altLang="en-US" dirty="0" smtClean="0"/>
              <a:t>聞いてもらう人はストレス発散になるものの聞いている人は逆にどう思うでしょうか。</a:t>
            </a:r>
            <a:endParaRPr lang="en-US" altLang="ja-JP" dirty="0" smtClean="0"/>
          </a:p>
          <a:p>
            <a:pPr marL="0" indent="0">
              <a:buNone/>
            </a:pPr>
            <a:r>
              <a:rPr lang="ja-JP" altLang="en-US" dirty="0" smtClean="0"/>
              <a:t>これでは、聞いてる側はうなずくことだけしかできず、二度と聞きたくないとなってしまうのが当たり前である。</a:t>
            </a:r>
            <a:endParaRPr lang="en-US" altLang="ja-JP" dirty="0" smtClean="0"/>
          </a:p>
          <a:p>
            <a:pPr marL="0" indent="0">
              <a:buNone/>
            </a:pPr>
            <a:r>
              <a:rPr lang="ja-JP" altLang="en-US" dirty="0" smtClean="0"/>
              <a:t>そこで、愚痴の言い方を変えてみる。俺、こんなこと言われたんだけど、どう思う？</a:t>
            </a:r>
            <a:endParaRPr lang="en-US" altLang="ja-JP" dirty="0" smtClean="0"/>
          </a:p>
          <a:p>
            <a:pPr marL="0" indent="0">
              <a:buNone/>
            </a:pPr>
            <a:r>
              <a:rPr lang="ja-JP" altLang="en-US" dirty="0" smtClean="0"/>
              <a:t>すべて相談相手に疑問文として問いかける方法である。</a:t>
            </a:r>
            <a:endParaRPr lang="en-US" altLang="ja-JP" dirty="0" smtClean="0"/>
          </a:p>
          <a:p>
            <a:pPr marL="0" indent="0">
              <a:buNone/>
            </a:pPr>
            <a:r>
              <a:rPr lang="ja-JP" altLang="en-US" dirty="0" smtClean="0"/>
              <a:t>相手の意見と自分の思いが一致した時に双方とも思うことは同じだったと共感し、どちらもストレスがたまらない。良き相談相手となる。</a:t>
            </a:r>
            <a:endParaRPr kumimoji="1" lang="ja-JP" altLang="en-US" dirty="0"/>
          </a:p>
        </p:txBody>
      </p:sp>
    </p:spTree>
    <p:extLst>
      <p:ext uri="{BB962C8B-B14F-4D97-AF65-F5344CB8AC3E}">
        <p14:creationId xmlns:p14="http://schemas.microsoft.com/office/powerpoint/2010/main" val="39733978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barn(inVertical)">
                                      <p:cBhvr>
                                        <p:cTn id="25" dur="500"/>
                                        <p:tgtEl>
                                          <p:spTgt spid="3">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Effect transition="in" filter="barn(inVertical)">
                                      <p:cBhvr>
                                        <p:cTn id="30" dur="5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barn(inVertical)">
                                      <p:cBhvr>
                                        <p:cTn id="35" dur="500"/>
                                        <p:tgtEl>
                                          <p:spTgt spid="3">
                                            <p:txEl>
                                              <p:pRg st="4" end="4"/>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6" presetClass="entr" presetSubtype="21" fill="hold" nodeType="clickEffect">
                                  <p:stCondLst>
                                    <p:cond delay="0"/>
                                  </p:stCondLst>
                                  <p:childTnLst>
                                    <p:set>
                                      <p:cBhvr>
                                        <p:cTn id="39" dur="1" fill="hold">
                                          <p:stCondLst>
                                            <p:cond delay="0"/>
                                          </p:stCondLst>
                                        </p:cTn>
                                        <p:tgtEl>
                                          <p:spTgt spid="3">
                                            <p:txEl>
                                              <p:pRg st="5" end="5"/>
                                            </p:txEl>
                                          </p:spTgt>
                                        </p:tgtEl>
                                        <p:attrNameLst>
                                          <p:attrName>style.visibility</p:attrName>
                                        </p:attrNameLst>
                                      </p:cBhvr>
                                      <p:to>
                                        <p:strVal val="visible"/>
                                      </p:to>
                                    </p:set>
                                    <p:animEffect transition="in" filter="barn(inVertical)">
                                      <p:cBhvr>
                                        <p:cTn id="40" dur="500"/>
                                        <p:tgtEl>
                                          <p:spTgt spid="3">
                                            <p:txEl>
                                              <p:pRg st="5" end="5"/>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6" presetClass="entr" presetSubtype="21" fill="hold" nodeType="clickEffect">
                                  <p:stCondLst>
                                    <p:cond delay="0"/>
                                  </p:stCondLst>
                                  <p:childTnLst>
                                    <p:set>
                                      <p:cBhvr>
                                        <p:cTn id="44" dur="1" fill="hold">
                                          <p:stCondLst>
                                            <p:cond delay="0"/>
                                          </p:stCondLst>
                                        </p:cTn>
                                        <p:tgtEl>
                                          <p:spTgt spid="3">
                                            <p:txEl>
                                              <p:pRg st="6" end="6"/>
                                            </p:txEl>
                                          </p:spTgt>
                                        </p:tgtEl>
                                        <p:attrNameLst>
                                          <p:attrName>style.visibility</p:attrName>
                                        </p:attrNameLst>
                                      </p:cBhvr>
                                      <p:to>
                                        <p:strVal val="visible"/>
                                      </p:to>
                                    </p:set>
                                    <p:animEffect transition="in" filter="barn(inVertical)">
                                      <p:cBhvr>
                                        <p:cTn id="45" dur="500"/>
                                        <p:tgtEl>
                                          <p:spTgt spid="3">
                                            <p:txEl>
                                              <p:pRg st="6" end="6"/>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16" presetClass="entr" presetSubtype="21" fill="hold" nodeType="clickEffect">
                                  <p:stCondLst>
                                    <p:cond delay="0"/>
                                  </p:stCondLst>
                                  <p:childTnLst>
                                    <p:set>
                                      <p:cBhvr>
                                        <p:cTn id="49" dur="1" fill="hold">
                                          <p:stCondLst>
                                            <p:cond delay="0"/>
                                          </p:stCondLst>
                                        </p:cTn>
                                        <p:tgtEl>
                                          <p:spTgt spid="3">
                                            <p:txEl>
                                              <p:pRg st="7" end="7"/>
                                            </p:txEl>
                                          </p:spTgt>
                                        </p:tgtEl>
                                        <p:attrNameLst>
                                          <p:attrName>style.visibility</p:attrName>
                                        </p:attrNameLst>
                                      </p:cBhvr>
                                      <p:to>
                                        <p:strVal val="visible"/>
                                      </p:to>
                                    </p:set>
                                    <p:animEffect transition="in" filter="barn(inVertical)">
                                      <p:cBhvr>
                                        <p:cTn id="50" dur="500"/>
                                        <p:tgtEl>
                                          <p:spTgt spid="3">
                                            <p:txEl>
                                              <p:pRg st="7" end="7"/>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45" presetClass="entr" presetSubtype="0" fill="hold"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Effect transition="in" filter="fade">
                                      <p:cBhvr>
                                        <p:cTn id="55" dur="2000"/>
                                        <p:tgtEl>
                                          <p:spTgt spid="3">
                                            <p:txEl>
                                              <p:pRg st="8" end="8"/>
                                            </p:txEl>
                                          </p:spTgt>
                                        </p:tgtEl>
                                      </p:cBhvr>
                                    </p:animEffect>
                                    <p:anim calcmode="lin" valueType="num">
                                      <p:cBhvr>
                                        <p:cTn id="56" dur="2000" fill="hold"/>
                                        <p:tgtEl>
                                          <p:spTgt spid="3">
                                            <p:txEl>
                                              <p:pRg st="8" end="8"/>
                                            </p:txEl>
                                          </p:spTgt>
                                        </p:tgtEl>
                                        <p:attrNameLst>
                                          <p:attrName>ppt_w</p:attrName>
                                        </p:attrNameLst>
                                      </p:cBhvr>
                                      <p:tavLst>
                                        <p:tav tm="0" fmla="#ppt_w*sin(2.5*pi*$)">
                                          <p:val>
                                            <p:fltVal val="0"/>
                                          </p:val>
                                        </p:tav>
                                        <p:tav tm="100000">
                                          <p:val>
                                            <p:fltVal val="1"/>
                                          </p:val>
                                        </p:tav>
                                      </p:tavLst>
                                    </p:anim>
                                    <p:anim calcmode="lin" valueType="num">
                                      <p:cBhvr>
                                        <p:cTn id="57" dur="2000" fill="hold"/>
                                        <p:tgtEl>
                                          <p:spTgt spid="3">
                                            <p:txEl>
                                              <p:pRg st="8" end="8"/>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sz="quarter" idx="13"/>
          </p:nvPr>
        </p:nvSpPr>
        <p:spPr>
          <a:xfrm>
            <a:off x="685330" y="1078992"/>
            <a:ext cx="7772870" cy="5596128"/>
          </a:xfrm>
        </p:spPr>
        <p:txBody>
          <a:bodyPr>
            <a:normAutofit fontScale="92500" lnSpcReduction="10000"/>
          </a:bodyPr>
          <a:lstStyle/>
          <a:p>
            <a:pPr marL="0" indent="0">
              <a:buNone/>
            </a:pPr>
            <a:r>
              <a:rPr kumimoji="1" lang="ja-JP" altLang="en-US" sz="2800" dirty="0" smtClean="0"/>
              <a:t>・他人に期待しない。</a:t>
            </a:r>
            <a:endParaRPr kumimoji="1" lang="en-US" altLang="ja-JP" sz="2800" dirty="0" smtClean="0"/>
          </a:p>
          <a:p>
            <a:pPr marL="0" indent="0">
              <a:buNone/>
            </a:pPr>
            <a:endParaRPr lang="en-US" altLang="ja-JP" dirty="0"/>
          </a:p>
          <a:p>
            <a:pPr marL="0" indent="0">
              <a:buNone/>
            </a:pPr>
            <a:r>
              <a:rPr kumimoji="1" lang="ja-JP" altLang="en-US" dirty="0" smtClean="0"/>
              <a:t>私たちは他人がほとんど自分と同じ行動をとるのだと思いがちである。</a:t>
            </a:r>
            <a:endParaRPr kumimoji="1" lang="en-US" altLang="ja-JP" dirty="0" smtClean="0"/>
          </a:p>
          <a:p>
            <a:pPr marL="0" indent="0">
              <a:buNone/>
            </a:pPr>
            <a:r>
              <a:rPr kumimoji="1" lang="ja-JP" altLang="en-US" dirty="0" smtClean="0"/>
              <a:t>だから、他人が意外な行動をとると、腹を立て、がっかりしたり、心配になったりする。</a:t>
            </a:r>
            <a:endParaRPr kumimoji="1" lang="en-US" altLang="ja-JP" dirty="0" smtClean="0"/>
          </a:p>
          <a:p>
            <a:pPr marL="0" indent="0">
              <a:buNone/>
            </a:pPr>
            <a:r>
              <a:rPr kumimoji="1" lang="ja-JP" altLang="en-US" dirty="0" smtClean="0"/>
              <a:t>かなりよく知っている人でない限り他人の行動を予測できる確率は五分五分である。</a:t>
            </a:r>
            <a:endParaRPr kumimoji="1" lang="en-US" altLang="ja-JP" dirty="0" smtClean="0"/>
          </a:p>
          <a:p>
            <a:pPr marL="0" indent="0">
              <a:buNone/>
            </a:pPr>
            <a:r>
              <a:rPr kumimoji="1" lang="ja-JP" altLang="en-US" dirty="0" smtClean="0"/>
              <a:t>自分の行動が周囲の環境や人生経験の独自の組み合わせのように、他人の行動もその人なりの背景によって形成されている。</a:t>
            </a:r>
            <a:endParaRPr kumimoji="1" lang="en-US" altLang="ja-JP" dirty="0" smtClean="0"/>
          </a:p>
          <a:p>
            <a:pPr marL="0" indent="0">
              <a:buNone/>
            </a:pPr>
            <a:r>
              <a:rPr kumimoji="1" lang="ja-JP" altLang="en-US" dirty="0" smtClean="0"/>
              <a:t>このように一人ひとり個性があるからこそ他人の行動が理解しづらいことが起きてくる。</a:t>
            </a:r>
            <a:endParaRPr kumimoji="1" lang="en-US" altLang="ja-JP" dirty="0" smtClean="0"/>
          </a:p>
          <a:p>
            <a:pPr marL="0" indent="0">
              <a:buNone/>
            </a:pPr>
            <a:r>
              <a:rPr kumimoji="1" lang="ja-JP" altLang="en-US" dirty="0" smtClean="0"/>
              <a:t>このことから、他人に期待するのではなく、時として自分の行動や行いを改めることが重要であることを理解して他人に期待</a:t>
            </a:r>
            <a:r>
              <a:rPr kumimoji="1" lang="ja-JP" altLang="en-US" dirty="0" err="1" smtClean="0"/>
              <a:t>するの</a:t>
            </a:r>
            <a:r>
              <a:rPr kumimoji="1" lang="ja-JP" altLang="en-US" dirty="0" smtClean="0"/>
              <a:t>はやめるべき。</a:t>
            </a:r>
            <a:endParaRPr kumimoji="1" lang="ja-JP" altLang="en-US" dirty="0"/>
          </a:p>
        </p:txBody>
      </p:sp>
    </p:spTree>
    <p:extLst>
      <p:ext uri="{BB962C8B-B14F-4D97-AF65-F5344CB8AC3E}">
        <p14:creationId xmlns:p14="http://schemas.microsoft.com/office/powerpoint/2010/main" val="84865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barn(inVertical)">
                                      <p:cBhvr>
                                        <p:cTn id="25" dur="500"/>
                                        <p:tgtEl>
                                          <p:spTgt spid="3">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Effect transition="in" filter="barn(inVertical)">
                                      <p:cBhvr>
                                        <p:cTn id="30" dur="5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barn(inVertical)">
                                      <p:cBhvr>
                                        <p:cTn id="35" dur="500"/>
                                        <p:tgtEl>
                                          <p:spTgt spid="3">
                                            <p:txEl>
                                              <p:pRg st="4" end="4"/>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6" presetClass="entr" presetSubtype="21" fill="hold" nodeType="clickEffect">
                                  <p:stCondLst>
                                    <p:cond delay="0"/>
                                  </p:stCondLst>
                                  <p:childTnLst>
                                    <p:set>
                                      <p:cBhvr>
                                        <p:cTn id="39" dur="1" fill="hold">
                                          <p:stCondLst>
                                            <p:cond delay="0"/>
                                          </p:stCondLst>
                                        </p:cTn>
                                        <p:tgtEl>
                                          <p:spTgt spid="3">
                                            <p:txEl>
                                              <p:pRg st="5" end="5"/>
                                            </p:txEl>
                                          </p:spTgt>
                                        </p:tgtEl>
                                        <p:attrNameLst>
                                          <p:attrName>style.visibility</p:attrName>
                                        </p:attrNameLst>
                                      </p:cBhvr>
                                      <p:to>
                                        <p:strVal val="visible"/>
                                      </p:to>
                                    </p:set>
                                    <p:animEffect transition="in" filter="barn(inVertical)">
                                      <p:cBhvr>
                                        <p:cTn id="40" dur="500"/>
                                        <p:tgtEl>
                                          <p:spTgt spid="3">
                                            <p:txEl>
                                              <p:pRg st="5" end="5"/>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6" presetClass="entr" presetSubtype="21" fill="hold" nodeType="clickEffect">
                                  <p:stCondLst>
                                    <p:cond delay="0"/>
                                  </p:stCondLst>
                                  <p:childTnLst>
                                    <p:set>
                                      <p:cBhvr>
                                        <p:cTn id="44" dur="1" fill="hold">
                                          <p:stCondLst>
                                            <p:cond delay="0"/>
                                          </p:stCondLst>
                                        </p:cTn>
                                        <p:tgtEl>
                                          <p:spTgt spid="3">
                                            <p:txEl>
                                              <p:pRg st="6" end="6"/>
                                            </p:txEl>
                                          </p:spTgt>
                                        </p:tgtEl>
                                        <p:attrNameLst>
                                          <p:attrName>style.visibility</p:attrName>
                                        </p:attrNameLst>
                                      </p:cBhvr>
                                      <p:to>
                                        <p:strVal val="visible"/>
                                      </p:to>
                                    </p:set>
                                    <p:animEffect transition="in" filter="barn(inVertical)">
                                      <p:cBhvr>
                                        <p:cTn id="45" dur="500"/>
                                        <p:tgtEl>
                                          <p:spTgt spid="3">
                                            <p:txEl>
                                              <p:pRg st="6" end="6"/>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45" presetClass="entr" presetSubtype="0" fill="hold" nodeType="clickEffect">
                                  <p:stCondLst>
                                    <p:cond delay="0"/>
                                  </p:stCondLst>
                                  <p:childTnLst>
                                    <p:set>
                                      <p:cBhvr>
                                        <p:cTn id="49" dur="1" fill="hold">
                                          <p:stCondLst>
                                            <p:cond delay="0"/>
                                          </p:stCondLst>
                                        </p:cTn>
                                        <p:tgtEl>
                                          <p:spTgt spid="3">
                                            <p:txEl>
                                              <p:pRg st="7" end="7"/>
                                            </p:txEl>
                                          </p:spTgt>
                                        </p:tgtEl>
                                        <p:attrNameLst>
                                          <p:attrName>style.visibility</p:attrName>
                                        </p:attrNameLst>
                                      </p:cBhvr>
                                      <p:to>
                                        <p:strVal val="visible"/>
                                      </p:to>
                                    </p:set>
                                    <p:animEffect transition="in" filter="fade">
                                      <p:cBhvr>
                                        <p:cTn id="50" dur="2000"/>
                                        <p:tgtEl>
                                          <p:spTgt spid="3">
                                            <p:txEl>
                                              <p:pRg st="7" end="7"/>
                                            </p:txEl>
                                          </p:spTgt>
                                        </p:tgtEl>
                                      </p:cBhvr>
                                    </p:animEffect>
                                    <p:anim calcmode="lin" valueType="num">
                                      <p:cBhvr>
                                        <p:cTn id="51" dur="2000" fill="hold"/>
                                        <p:tgtEl>
                                          <p:spTgt spid="3">
                                            <p:txEl>
                                              <p:pRg st="7" end="7"/>
                                            </p:txEl>
                                          </p:spTgt>
                                        </p:tgtEl>
                                        <p:attrNameLst>
                                          <p:attrName>ppt_w</p:attrName>
                                        </p:attrNameLst>
                                      </p:cBhvr>
                                      <p:tavLst>
                                        <p:tav tm="0" fmla="#ppt_w*sin(2.5*pi*$)">
                                          <p:val>
                                            <p:fltVal val="0"/>
                                          </p:val>
                                        </p:tav>
                                        <p:tav tm="100000">
                                          <p:val>
                                            <p:fltVal val="1"/>
                                          </p:val>
                                        </p:tav>
                                      </p:tavLst>
                                    </p:anim>
                                    <p:anim calcmode="lin" valueType="num">
                                      <p:cBhvr>
                                        <p:cTn id="52" dur="2000" fill="hold"/>
                                        <p:tgtEl>
                                          <p:spTgt spid="3">
                                            <p:txEl>
                                              <p:pRg st="7" end="7"/>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sz="quarter" idx="13"/>
          </p:nvPr>
        </p:nvSpPr>
        <p:spPr>
          <a:xfrm>
            <a:off x="657898" y="1335025"/>
            <a:ext cx="7772870" cy="5166360"/>
          </a:xfrm>
        </p:spPr>
        <p:txBody>
          <a:bodyPr/>
          <a:lstStyle/>
          <a:p>
            <a:pPr marL="0" indent="0">
              <a:buNone/>
            </a:pPr>
            <a:r>
              <a:rPr kumimoji="1" lang="ja-JP" altLang="en-US" sz="2800" dirty="0" smtClean="0"/>
              <a:t>・感謝の言葉やほめ言葉はすぐに口にする。</a:t>
            </a:r>
            <a:endParaRPr kumimoji="1" lang="en-US" altLang="ja-JP" sz="2800" dirty="0" smtClean="0"/>
          </a:p>
          <a:p>
            <a:pPr marL="0" indent="0">
              <a:buNone/>
            </a:pPr>
            <a:endParaRPr lang="en-US" altLang="ja-JP" dirty="0"/>
          </a:p>
          <a:p>
            <a:pPr marL="0" indent="0">
              <a:buNone/>
            </a:pPr>
            <a:r>
              <a:rPr kumimoji="1" lang="ja-JP" altLang="en-US" dirty="0" smtClean="0"/>
              <a:t>誰かがいい仕事などをした場合は能力、技術、部下、上司に関係なくいい仕事をしましたねと声をかけることもいいことである。</a:t>
            </a:r>
            <a:endParaRPr kumimoji="1" lang="en-US" altLang="ja-JP" dirty="0" smtClean="0"/>
          </a:p>
          <a:p>
            <a:pPr marL="0" indent="0">
              <a:buNone/>
            </a:pPr>
            <a:r>
              <a:rPr kumimoji="1" lang="ja-JP" altLang="en-US" dirty="0" smtClean="0"/>
              <a:t>人は自分価値を認められれば、もっと頑張ろうという気持ちになれる。</a:t>
            </a:r>
            <a:endParaRPr kumimoji="1" lang="en-US" altLang="ja-JP" dirty="0" smtClean="0"/>
          </a:p>
          <a:p>
            <a:pPr marL="0" indent="0">
              <a:buNone/>
            </a:pPr>
            <a:r>
              <a:rPr kumimoji="1" lang="ja-JP" altLang="en-US" dirty="0" smtClean="0"/>
              <a:t>ほめ言葉で大切なことは、相手に感謝の気持ちを表現することで自分が寛大な気持ちになり、向上心をさらにかきたてられる。</a:t>
            </a:r>
            <a:endParaRPr kumimoji="1" lang="en-US" altLang="ja-JP" dirty="0" smtClean="0"/>
          </a:p>
          <a:p>
            <a:pPr marL="0" indent="0">
              <a:buNone/>
            </a:pPr>
            <a:r>
              <a:rPr kumimoji="1" lang="ja-JP" altLang="en-US" dirty="0" smtClean="0"/>
              <a:t>しかし、ほめ言葉は誠実なものでなければならない。</a:t>
            </a:r>
            <a:endParaRPr kumimoji="1" lang="en-US" altLang="ja-JP" dirty="0" smtClean="0"/>
          </a:p>
          <a:p>
            <a:pPr marL="0" indent="0">
              <a:buNone/>
            </a:pPr>
            <a:r>
              <a:rPr kumimoji="1" lang="ja-JP" altLang="en-US" dirty="0" smtClean="0"/>
              <a:t>不誠実なほめ言葉はすぐに見抜かれるものである。</a:t>
            </a:r>
            <a:endParaRPr kumimoji="1" lang="en-US" altLang="ja-JP" dirty="0" smtClean="0"/>
          </a:p>
          <a:p>
            <a:pPr marL="0" indent="0">
              <a:buNone/>
            </a:pPr>
            <a:endParaRPr kumimoji="1" lang="ja-JP" altLang="en-US" dirty="0"/>
          </a:p>
        </p:txBody>
      </p:sp>
    </p:spTree>
    <p:extLst>
      <p:ext uri="{BB962C8B-B14F-4D97-AF65-F5344CB8AC3E}">
        <p14:creationId xmlns:p14="http://schemas.microsoft.com/office/powerpoint/2010/main" val="2769924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barn(inVertical)">
                                      <p:cBhvr>
                                        <p:cTn id="25" dur="500"/>
                                        <p:tgtEl>
                                          <p:spTgt spid="3">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Effect transition="in" filter="barn(inVertical)">
                                      <p:cBhvr>
                                        <p:cTn id="30" dur="5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barn(inVertical)">
                                      <p:cBhvr>
                                        <p:cTn id="35" dur="500"/>
                                        <p:tgtEl>
                                          <p:spTgt spid="3">
                                            <p:txEl>
                                              <p:pRg st="4" end="4"/>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6" presetClass="entr" presetSubtype="21" fill="hold" nodeType="clickEffect">
                                  <p:stCondLst>
                                    <p:cond delay="0"/>
                                  </p:stCondLst>
                                  <p:childTnLst>
                                    <p:set>
                                      <p:cBhvr>
                                        <p:cTn id="39" dur="1" fill="hold">
                                          <p:stCondLst>
                                            <p:cond delay="0"/>
                                          </p:stCondLst>
                                        </p:cTn>
                                        <p:tgtEl>
                                          <p:spTgt spid="3">
                                            <p:txEl>
                                              <p:pRg st="5" end="5"/>
                                            </p:txEl>
                                          </p:spTgt>
                                        </p:tgtEl>
                                        <p:attrNameLst>
                                          <p:attrName>style.visibility</p:attrName>
                                        </p:attrNameLst>
                                      </p:cBhvr>
                                      <p:to>
                                        <p:strVal val="visible"/>
                                      </p:to>
                                    </p:set>
                                    <p:animEffect transition="in" filter="barn(inVertical)">
                                      <p:cBhvr>
                                        <p:cTn id="40" dur="500"/>
                                        <p:tgtEl>
                                          <p:spTgt spid="3">
                                            <p:txEl>
                                              <p:pRg st="5" end="5"/>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45" presetClass="entr" presetSubtype="0" fill="hold" nodeType="clickEffect">
                                  <p:stCondLst>
                                    <p:cond delay="0"/>
                                  </p:stCondLst>
                                  <p:childTnLst>
                                    <p:set>
                                      <p:cBhvr>
                                        <p:cTn id="44" dur="1" fill="hold">
                                          <p:stCondLst>
                                            <p:cond delay="0"/>
                                          </p:stCondLst>
                                        </p:cTn>
                                        <p:tgtEl>
                                          <p:spTgt spid="3">
                                            <p:txEl>
                                              <p:pRg st="6" end="6"/>
                                            </p:txEl>
                                          </p:spTgt>
                                        </p:tgtEl>
                                        <p:attrNameLst>
                                          <p:attrName>style.visibility</p:attrName>
                                        </p:attrNameLst>
                                      </p:cBhvr>
                                      <p:to>
                                        <p:strVal val="visible"/>
                                      </p:to>
                                    </p:set>
                                    <p:animEffect transition="in" filter="fade">
                                      <p:cBhvr>
                                        <p:cTn id="45" dur="2000"/>
                                        <p:tgtEl>
                                          <p:spTgt spid="3">
                                            <p:txEl>
                                              <p:pRg st="6" end="6"/>
                                            </p:txEl>
                                          </p:spTgt>
                                        </p:tgtEl>
                                      </p:cBhvr>
                                    </p:animEffect>
                                    <p:anim calcmode="lin" valueType="num">
                                      <p:cBhvr>
                                        <p:cTn id="46" dur="2000" fill="hold"/>
                                        <p:tgtEl>
                                          <p:spTgt spid="3">
                                            <p:txEl>
                                              <p:pRg st="6" end="6"/>
                                            </p:txEl>
                                          </p:spTgt>
                                        </p:tgtEl>
                                        <p:attrNameLst>
                                          <p:attrName>ppt_w</p:attrName>
                                        </p:attrNameLst>
                                      </p:cBhvr>
                                      <p:tavLst>
                                        <p:tav tm="0" fmla="#ppt_w*sin(2.5*pi*$)">
                                          <p:val>
                                            <p:fltVal val="0"/>
                                          </p:val>
                                        </p:tav>
                                        <p:tav tm="100000">
                                          <p:val>
                                            <p:fltVal val="1"/>
                                          </p:val>
                                        </p:tav>
                                      </p:tavLst>
                                    </p:anim>
                                    <p:anim calcmode="lin" valueType="num">
                                      <p:cBhvr>
                                        <p:cTn id="47" dur="2000" fill="hold"/>
                                        <p:tgtEl>
                                          <p:spTgt spid="3">
                                            <p:txEl>
                                              <p:pRg st="6" end="6"/>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sz="quarter" idx="13"/>
          </p:nvPr>
        </p:nvSpPr>
        <p:spPr>
          <a:xfrm>
            <a:off x="703150" y="1644717"/>
            <a:ext cx="7772870" cy="4216587"/>
          </a:xfrm>
        </p:spPr>
        <p:txBody>
          <a:bodyPr/>
          <a:lstStyle/>
          <a:p>
            <a:pPr marL="0" indent="0">
              <a:buNone/>
            </a:pPr>
            <a:r>
              <a:rPr kumimoji="1" lang="ja-JP" altLang="en-US" sz="2800" dirty="0" smtClean="0"/>
              <a:t>・相手の立場に常に立つ。</a:t>
            </a:r>
            <a:endParaRPr kumimoji="1" lang="en-US" altLang="ja-JP" sz="2800" dirty="0" smtClean="0"/>
          </a:p>
          <a:p>
            <a:pPr marL="0" indent="0">
              <a:buNone/>
            </a:pPr>
            <a:endParaRPr lang="en-US" altLang="ja-JP" dirty="0"/>
          </a:p>
          <a:p>
            <a:pPr marL="0" indent="0">
              <a:buNone/>
            </a:pPr>
            <a:r>
              <a:rPr kumimoji="1" lang="ja-JP" altLang="en-US" dirty="0" smtClean="0"/>
              <a:t>人間は</a:t>
            </a:r>
            <a:r>
              <a:rPr lang="ja-JP" altLang="en-US" dirty="0" smtClean="0"/>
              <a:t>放っていれば、必然的に自分本位になり、相手が見えなくなるもの。もし自分が相手の立場だったらと想像してみてください。</a:t>
            </a:r>
            <a:endParaRPr lang="en-US" altLang="ja-JP" dirty="0" smtClean="0"/>
          </a:p>
          <a:p>
            <a:pPr marL="0" indent="0">
              <a:buNone/>
            </a:pPr>
            <a:r>
              <a:rPr lang="ja-JP" altLang="en-US" dirty="0" smtClean="0"/>
              <a:t>そう考えることで相手に対し優しく接することができると思います。</a:t>
            </a:r>
            <a:endParaRPr lang="en-US" altLang="ja-JP" dirty="0" smtClean="0"/>
          </a:p>
          <a:p>
            <a:pPr marL="0" indent="0">
              <a:buNone/>
            </a:pPr>
            <a:r>
              <a:rPr lang="ja-JP" altLang="en-US" dirty="0" smtClean="0"/>
              <a:t>やがて、これが習慣化し、体に染みついていく。</a:t>
            </a:r>
            <a:endParaRPr lang="en-US" altLang="ja-JP" dirty="0" smtClean="0"/>
          </a:p>
          <a:p>
            <a:pPr marL="0" indent="0">
              <a:buNone/>
            </a:pPr>
            <a:r>
              <a:rPr lang="ja-JP" altLang="en-US" dirty="0" smtClean="0"/>
              <a:t>誰かのためにという気持ちで自然に行動できるようになる。これがよき理解者を呼び込み、よい結果をもたらすことになる。</a:t>
            </a:r>
            <a:endParaRPr kumimoji="1" lang="ja-JP" altLang="en-US" dirty="0"/>
          </a:p>
        </p:txBody>
      </p:sp>
    </p:spTree>
    <p:extLst>
      <p:ext uri="{BB962C8B-B14F-4D97-AF65-F5344CB8AC3E}">
        <p14:creationId xmlns:p14="http://schemas.microsoft.com/office/powerpoint/2010/main" val="7905819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barn(inVertical)">
                                      <p:cBhvr>
                                        <p:cTn id="25" dur="500"/>
                                        <p:tgtEl>
                                          <p:spTgt spid="3">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Effect transition="in" filter="barn(inVertical)">
                                      <p:cBhvr>
                                        <p:cTn id="30" dur="500"/>
                                        <p:tgtEl>
                                          <p:spTgt spid="3">
                                            <p:txEl>
                                              <p:pRg st="3" end="3"/>
                                            </p:txEl>
                                          </p:spTgt>
                                        </p:tgtEl>
                                      </p:cBhvr>
                                    </p:animEffect>
                                  </p:childTnLst>
                                </p:cTn>
                              </p:par>
                              <p:par>
                                <p:cTn id="31" presetID="16" presetClass="entr" presetSubtype="21" fill="hold" nodeType="with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barn(inVertical)">
                                      <p:cBhvr>
                                        <p:cTn id="33" dur="500"/>
                                        <p:tgtEl>
                                          <p:spTgt spid="3">
                                            <p:txEl>
                                              <p:pRg st="4" end="4"/>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6" presetClass="entr" presetSubtype="21" fill="hold" nodeType="click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Effect transition="in" filter="barn(inVertical)">
                                      <p:cBhvr>
                                        <p:cTn id="38"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sz="quarter" idx="13"/>
          </p:nvPr>
        </p:nvSpPr>
        <p:spPr>
          <a:xfrm>
            <a:off x="685330" y="1179576"/>
            <a:ext cx="7772870" cy="5102351"/>
          </a:xfrm>
        </p:spPr>
        <p:txBody>
          <a:bodyPr>
            <a:normAutofit fontScale="92500"/>
          </a:bodyPr>
          <a:lstStyle/>
          <a:p>
            <a:pPr marL="0" indent="0">
              <a:buNone/>
            </a:pPr>
            <a:r>
              <a:rPr kumimoji="1" lang="ja-JP" altLang="en-US" sz="3000" dirty="0" smtClean="0"/>
              <a:t>・自己中心的な人から遠ざかる。</a:t>
            </a:r>
            <a:endParaRPr kumimoji="1" lang="en-US" altLang="ja-JP" sz="3000" dirty="0" smtClean="0"/>
          </a:p>
          <a:p>
            <a:pPr marL="0" indent="0">
              <a:buNone/>
            </a:pPr>
            <a:endParaRPr lang="en-US" altLang="ja-JP" dirty="0"/>
          </a:p>
          <a:p>
            <a:pPr marL="0" indent="0">
              <a:buNone/>
            </a:pPr>
            <a:r>
              <a:rPr kumimoji="1" lang="ja-JP" altLang="en-US" dirty="0" smtClean="0"/>
              <a:t>いつも、人から世話になっておきながら、いっさいお返しをしないで平気でいる人がいる。これは、明らかな一方的な関係です。</a:t>
            </a:r>
            <a:endParaRPr kumimoji="1" lang="en-US" altLang="ja-JP" dirty="0" smtClean="0"/>
          </a:p>
          <a:p>
            <a:pPr marL="0" indent="0">
              <a:buNone/>
            </a:pPr>
            <a:r>
              <a:rPr kumimoji="1" lang="ja-JP" altLang="en-US" dirty="0" smtClean="0"/>
              <a:t>あなたも不快な思いをしたことは多々あるはずです。</a:t>
            </a:r>
            <a:endParaRPr kumimoji="1" lang="en-US" altLang="ja-JP" dirty="0" smtClean="0"/>
          </a:p>
          <a:p>
            <a:pPr marL="0" indent="0">
              <a:buNone/>
            </a:pPr>
            <a:r>
              <a:rPr kumimoji="1" lang="ja-JP" altLang="en-US" dirty="0" smtClean="0"/>
              <a:t>そんな人が自分を反省することもなく頼みごとをしなくなる可能性はまずないと考えてもいい。</a:t>
            </a:r>
            <a:endParaRPr kumimoji="1" lang="en-US" altLang="ja-JP" dirty="0" smtClean="0"/>
          </a:p>
          <a:p>
            <a:pPr marL="0" indent="0">
              <a:buNone/>
            </a:pPr>
            <a:r>
              <a:rPr kumimoji="1" lang="ja-JP" altLang="en-US" dirty="0" smtClean="0"/>
              <a:t>こんな人が今度、頼みごとをしてきたときにはどう対応するべきだろうか？</a:t>
            </a:r>
            <a:endParaRPr kumimoji="1" lang="en-US" altLang="ja-JP" dirty="0" smtClean="0"/>
          </a:p>
          <a:p>
            <a:pPr marL="0" indent="0">
              <a:buNone/>
            </a:pPr>
            <a:r>
              <a:rPr lang="ja-JP" altLang="en-US" dirty="0" smtClean="0"/>
              <a:t>答えはノー（え～またですか～）と言えばいい。</a:t>
            </a:r>
            <a:endParaRPr lang="en-US" altLang="ja-JP" dirty="0" smtClean="0"/>
          </a:p>
          <a:p>
            <a:pPr marL="0" indent="0">
              <a:buNone/>
            </a:pPr>
            <a:r>
              <a:rPr lang="ja-JP" altLang="en-US" dirty="0" smtClean="0"/>
              <a:t>嫌な顔をすることも重要です。</a:t>
            </a:r>
            <a:endParaRPr lang="en-US" altLang="ja-JP" dirty="0" smtClean="0"/>
          </a:p>
          <a:p>
            <a:pPr marL="0" indent="0">
              <a:buNone/>
            </a:pPr>
            <a:r>
              <a:rPr lang="ja-JP" altLang="en-US" dirty="0" smtClean="0"/>
              <a:t>相手に気を使わせるくらいイヤな態度を示す勇気を持とう。</a:t>
            </a:r>
            <a:endParaRPr kumimoji="1" lang="en-US" altLang="ja-JP" dirty="0" smtClean="0"/>
          </a:p>
        </p:txBody>
      </p:sp>
    </p:spTree>
    <p:extLst>
      <p:ext uri="{BB962C8B-B14F-4D97-AF65-F5344CB8AC3E}">
        <p14:creationId xmlns:p14="http://schemas.microsoft.com/office/powerpoint/2010/main" val="4846993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barn(inVertical)">
                                      <p:cBhvr>
                                        <p:cTn id="25" dur="500"/>
                                        <p:tgtEl>
                                          <p:spTgt spid="3">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Effect transition="in" filter="barn(inVertical)">
                                      <p:cBhvr>
                                        <p:cTn id="30" dur="5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barn(inVertical)">
                                      <p:cBhvr>
                                        <p:cTn id="35" dur="500"/>
                                        <p:tgtEl>
                                          <p:spTgt spid="3">
                                            <p:txEl>
                                              <p:pRg st="4" end="4"/>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6" presetClass="entr" presetSubtype="21" fill="hold" nodeType="clickEffect">
                                  <p:stCondLst>
                                    <p:cond delay="0"/>
                                  </p:stCondLst>
                                  <p:childTnLst>
                                    <p:set>
                                      <p:cBhvr>
                                        <p:cTn id="39" dur="1" fill="hold">
                                          <p:stCondLst>
                                            <p:cond delay="0"/>
                                          </p:stCondLst>
                                        </p:cTn>
                                        <p:tgtEl>
                                          <p:spTgt spid="3">
                                            <p:txEl>
                                              <p:pRg st="5" end="5"/>
                                            </p:txEl>
                                          </p:spTgt>
                                        </p:tgtEl>
                                        <p:attrNameLst>
                                          <p:attrName>style.visibility</p:attrName>
                                        </p:attrNameLst>
                                      </p:cBhvr>
                                      <p:to>
                                        <p:strVal val="visible"/>
                                      </p:to>
                                    </p:set>
                                    <p:animEffect transition="in" filter="barn(inVertical)">
                                      <p:cBhvr>
                                        <p:cTn id="40" dur="500"/>
                                        <p:tgtEl>
                                          <p:spTgt spid="3">
                                            <p:txEl>
                                              <p:pRg st="5" end="5"/>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45" presetClass="entr" presetSubtype="0" fill="hold" nodeType="clickEffect">
                                  <p:stCondLst>
                                    <p:cond delay="0"/>
                                  </p:stCondLst>
                                  <p:childTnLst>
                                    <p:set>
                                      <p:cBhvr>
                                        <p:cTn id="44" dur="1" fill="hold">
                                          <p:stCondLst>
                                            <p:cond delay="0"/>
                                          </p:stCondLst>
                                        </p:cTn>
                                        <p:tgtEl>
                                          <p:spTgt spid="3">
                                            <p:txEl>
                                              <p:pRg st="6" end="6"/>
                                            </p:txEl>
                                          </p:spTgt>
                                        </p:tgtEl>
                                        <p:attrNameLst>
                                          <p:attrName>style.visibility</p:attrName>
                                        </p:attrNameLst>
                                      </p:cBhvr>
                                      <p:to>
                                        <p:strVal val="visible"/>
                                      </p:to>
                                    </p:set>
                                    <p:animEffect transition="in" filter="fade">
                                      <p:cBhvr>
                                        <p:cTn id="45" dur="2000"/>
                                        <p:tgtEl>
                                          <p:spTgt spid="3">
                                            <p:txEl>
                                              <p:pRg st="6" end="6"/>
                                            </p:txEl>
                                          </p:spTgt>
                                        </p:tgtEl>
                                      </p:cBhvr>
                                    </p:animEffect>
                                    <p:anim calcmode="lin" valueType="num">
                                      <p:cBhvr>
                                        <p:cTn id="46" dur="2000" fill="hold"/>
                                        <p:tgtEl>
                                          <p:spTgt spid="3">
                                            <p:txEl>
                                              <p:pRg st="6" end="6"/>
                                            </p:txEl>
                                          </p:spTgt>
                                        </p:tgtEl>
                                        <p:attrNameLst>
                                          <p:attrName>ppt_w</p:attrName>
                                        </p:attrNameLst>
                                      </p:cBhvr>
                                      <p:tavLst>
                                        <p:tav tm="0" fmla="#ppt_w*sin(2.5*pi*$)">
                                          <p:val>
                                            <p:fltVal val="0"/>
                                          </p:val>
                                        </p:tav>
                                        <p:tav tm="100000">
                                          <p:val>
                                            <p:fltVal val="1"/>
                                          </p:val>
                                        </p:tav>
                                      </p:tavLst>
                                    </p:anim>
                                    <p:anim calcmode="lin" valueType="num">
                                      <p:cBhvr>
                                        <p:cTn id="47" dur="2000" fill="hold"/>
                                        <p:tgtEl>
                                          <p:spTgt spid="3">
                                            <p:txEl>
                                              <p:pRg st="6" end="6"/>
                                            </p:txEl>
                                          </p:spTgt>
                                        </p:tgtEl>
                                        <p:attrNameLst>
                                          <p:attrName>ppt_h</p:attrName>
                                        </p:attrNameLst>
                                      </p:cBhvr>
                                      <p:tavLst>
                                        <p:tav tm="0">
                                          <p:val>
                                            <p:strVal val="#ppt_h"/>
                                          </p:val>
                                        </p:tav>
                                        <p:tav tm="100000">
                                          <p:val>
                                            <p:strVal val="#ppt_h"/>
                                          </p:val>
                                        </p:tav>
                                      </p:tavLst>
                                    </p:anim>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nodeType="clickEffect">
                                  <p:stCondLst>
                                    <p:cond delay="0"/>
                                  </p:stCondLst>
                                  <p:childTnLst>
                                    <p:set>
                                      <p:cBhvr>
                                        <p:cTn id="51" dur="1" fill="hold">
                                          <p:stCondLst>
                                            <p:cond delay="0"/>
                                          </p:stCondLst>
                                        </p:cTn>
                                        <p:tgtEl>
                                          <p:spTgt spid="3">
                                            <p:txEl>
                                              <p:pRg st="7" end="7"/>
                                            </p:txEl>
                                          </p:spTgt>
                                        </p:tgtEl>
                                        <p:attrNameLst>
                                          <p:attrName>style.visibility</p:attrName>
                                        </p:attrNameLst>
                                      </p:cBhvr>
                                      <p:to>
                                        <p:strVal val="visible"/>
                                      </p:to>
                                    </p:set>
                                    <p:animEffect transition="in" filter="barn(inVertical)">
                                      <p:cBhvr>
                                        <p:cTn id="52" dur="500"/>
                                        <p:tgtEl>
                                          <p:spTgt spid="3">
                                            <p:txEl>
                                              <p:pRg st="7" end="7"/>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6" presetClass="entr" presetSubtype="21" fill="hold" nodeType="clickEffect">
                                  <p:stCondLst>
                                    <p:cond delay="0"/>
                                  </p:stCondLst>
                                  <p:childTnLst>
                                    <p:set>
                                      <p:cBhvr>
                                        <p:cTn id="56" dur="1" fill="hold">
                                          <p:stCondLst>
                                            <p:cond delay="0"/>
                                          </p:stCondLst>
                                        </p:cTn>
                                        <p:tgtEl>
                                          <p:spTgt spid="3">
                                            <p:txEl>
                                              <p:pRg st="8" end="8"/>
                                            </p:txEl>
                                          </p:spTgt>
                                        </p:tgtEl>
                                        <p:attrNameLst>
                                          <p:attrName>style.visibility</p:attrName>
                                        </p:attrNameLst>
                                      </p:cBhvr>
                                      <p:to>
                                        <p:strVal val="visible"/>
                                      </p:to>
                                    </p:set>
                                    <p:animEffect transition="in" filter="barn(inVertical)">
                                      <p:cBhvr>
                                        <p:cTn id="5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sz="quarter" idx="13"/>
          </p:nvPr>
        </p:nvSpPr>
        <p:spPr>
          <a:xfrm>
            <a:off x="794660" y="1230067"/>
            <a:ext cx="7772870" cy="5065775"/>
          </a:xfrm>
        </p:spPr>
        <p:txBody>
          <a:bodyPr/>
          <a:lstStyle/>
          <a:p>
            <a:pPr marL="0" indent="0">
              <a:buNone/>
            </a:pPr>
            <a:r>
              <a:rPr kumimoji="1" lang="ja-JP" altLang="en-US" sz="2800" dirty="0" smtClean="0"/>
              <a:t>・いい人をやめる。</a:t>
            </a:r>
            <a:endParaRPr kumimoji="1" lang="en-US" altLang="ja-JP" sz="2800" dirty="0" smtClean="0"/>
          </a:p>
          <a:p>
            <a:pPr marL="0" indent="0">
              <a:buNone/>
            </a:pPr>
            <a:endParaRPr lang="en-US" altLang="ja-JP" dirty="0" smtClean="0"/>
          </a:p>
          <a:p>
            <a:pPr marL="0" indent="0">
              <a:buNone/>
            </a:pPr>
            <a:r>
              <a:rPr lang="ja-JP" altLang="en-US" dirty="0"/>
              <a:t>仕事</a:t>
            </a:r>
            <a:r>
              <a:rPr lang="ja-JP" altLang="en-US" dirty="0" smtClean="0"/>
              <a:t>をしていく中で相手を助けるべきかを決める合理的な基準は下記のとおりである。</a:t>
            </a:r>
            <a:endParaRPr lang="en-US" altLang="ja-JP" dirty="0" smtClean="0"/>
          </a:p>
          <a:p>
            <a:pPr marL="0" indent="0">
              <a:buNone/>
            </a:pPr>
            <a:endParaRPr lang="en-US" altLang="ja-JP" dirty="0"/>
          </a:p>
          <a:p>
            <a:pPr marL="0" indent="0">
              <a:buNone/>
            </a:pPr>
            <a:r>
              <a:rPr lang="ja-JP" altLang="en-US" dirty="0" smtClean="0"/>
              <a:t>１、頼まれたことが本当に重要なら助ける。</a:t>
            </a:r>
            <a:endParaRPr lang="en-US" altLang="ja-JP" dirty="0" smtClean="0"/>
          </a:p>
          <a:p>
            <a:pPr marL="0" indent="0">
              <a:buNone/>
            </a:pPr>
            <a:r>
              <a:rPr lang="ja-JP" altLang="en-US" dirty="0" smtClean="0"/>
              <a:t>２、相手が自分だけでできないのなら助ける。</a:t>
            </a:r>
            <a:endParaRPr lang="en-US" altLang="ja-JP" dirty="0" smtClean="0"/>
          </a:p>
          <a:p>
            <a:pPr marL="0" indent="0">
              <a:buNone/>
            </a:pPr>
            <a:r>
              <a:rPr lang="ja-JP" altLang="en-US" dirty="0" smtClean="0"/>
              <a:t>３、自分で問題を作り出した人には自分で解決させる。</a:t>
            </a:r>
            <a:endParaRPr lang="en-US" altLang="ja-JP" dirty="0" smtClean="0"/>
          </a:p>
          <a:p>
            <a:pPr marL="0" indent="0">
              <a:buNone/>
            </a:pPr>
            <a:r>
              <a:rPr lang="ja-JP" altLang="en-US" dirty="0" smtClean="0"/>
              <a:t>４、あなたを助けてくれたことのある人ならば、きっちりお返しをする。</a:t>
            </a:r>
            <a:endParaRPr lang="en-US" altLang="ja-JP" dirty="0" smtClean="0"/>
          </a:p>
          <a:p>
            <a:pPr marL="0" indent="0">
              <a:buNone/>
            </a:pPr>
            <a:endParaRPr lang="en-US" altLang="ja-JP" dirty="0"/>
          </a:p>
        </p:txBody>
      </p:sp>
    </p:spTree>
    <p:extLst>
      <p:ext uri="{BB962C8B-B14F-4D97-AF65-F5344CB8AC3E}">
        <p14:creationId xmlns:p14="http://schemas.microsoft.com/office/powerpoint/2010/main" val="12691317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barn(inVertical)">
                                      <p:cBhvr>
                                        <p:cTn id="25" dur="500"/>
                                        <p:tgtEl>
                                          <p:spTgt spid="3">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nodeType="click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animEffect transition="in" filter="barn(inVertical)">
                                      <p:cBhvr>
                                        <p:cTn id="30" dur="500"/>
                                        <p:tgtEl>
                                          <p:spTgt spid="3">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barn(inVertical)">
                                      <p:cBhvr>
                                        <p:cTn id="35" dur="500"/>
                                        <p:tgtEl>
                                          <p:spTgt spid="3">
                                            <p:txEl>
                                              <p:pRg st="5" end="5"/>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6" presetClass="entr" presetSubtype="21" fill="hold" nodeType="clickEffect">
                                  <p:stCondLst>
                                    <p:cond delay="0"/>
                                  </p:stCondLst>
                                  <p:childTnLst>
                                    <p:set>
                                      <p:cBhvr>
                                        <p:cTn id="39" dur="1" fill="hold">
                                          <p:stCondLst>
                                            <p:cond delay="0"/>
                                          </p:stCondLst>
                                        </p:cTn>
                                        <p:tgtEl>
                                          <p:spTgt spid="3">
                                            <p:txEl>
                                              <p:pRg st="6" end="6"/>
                                            </p:txEl>
                                          </p:spTgt>
                                        </p:tgtEl>
                                        <p:attrNameLst>
                                          <p:attrName>style.visibility</p:attrName>
                                        </p:attrNameLst>
                                      </p:cBhvr>
                                      <p:to>
                                        <p:strVal val="visible"/>
                                      </p:to>
                                    </p:set>
                                    <p:animEffect transition="in" filter="barn(inVertical)">
                                      <p:cBhvr>
                                        <p:cTn id="40" dur="500"/>
                                        <p:tgtEl>
                                          <p:spTgt spid="3">
                                            <p:txEl>
                                              <p:pRg st="6" end="6"/>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6" presetClass="entr" presetSubtype="21" fill="hold" nodeType="clickEffect">
                                  <p:stCondLst>
                                    <p:cond delay="0"/>
                                  </p:stCondLst>
                                  <p:childTnLst>
                                    <p:set>
                                      <p:cBhvr>
                                        <p:cTn id="44" dur="1" fill="hold">
                                          <p:stCondLst>
                                            <p:cond delay="0"/>
                                          </p:stCondLst>
                                        </p:cTn>
                                        <p:tgtEl>
                                          <p:spTgt spid="3">
                                            <p:txEl>
                                              <p:pRg st="7" end="7"/>
                                            </p:txEl>
                                          </p:spTgt>
                                        </p:tgtEl>
                                        <p:attrNameLst>
                                          <p:attrName>style.visibility</p:attrName>
                                        </p:attrNameLst>
                                      </p:cBhvr>
                                      <p:to>
                                        <p:strVal val="visible"/>
                                      </p:to>
                                    </p:set>
                                    <p:animEffect transition="in" filter="barn(inVertical)">
                                      <p:cBhvr>
                                        <p:cTn id="45"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sz="quarter" idx="13"/>
          </p:nvPr>
        </p:nvSpPr>
        <p:spPr>
          <a:xfrm>
            <a:off x="784722" y="979203"/>
            <a:ext cx="7772870" cy="4946903"/>
          </a:xfrm>
        </p:spPr>
        <p:txBody>
          <a:bodyPr>
            <a:normAutofit lnSpcReduction="10000"/>
          </a:bodyPr>
          <a:lstStyle/>
          <a:p>
            <a:pPr marL="0" indent="0">
              <a:buNone/>
            </a:pPr>
            <a:r>
              <a:rPr kumimoji="1" lang="ja-JP" altLang="en-US" sz="2800" dirty="0" smtClean="0"/>
              <a:t>・断るべきことは断る。</a:t>
            </a:r>
            <a:endParaRPr kumimoji="1" lang="en-US" altLang="ja-JP" sz="2800" dirty="0" smtClean="0"/>
          </a:p>
          <a:p>
            <a:pPr marL="0" indent="0">
              <a:buNone/>
            </a:pPr>
            <a:endParaRPr lang="en-US" altLang="ja-JP" dirty="0"/>
          </a:p>
          <a:p>
            <a:pPr marL="0" indent="0">
              <a:buNone/>
            </a:pPr>
            <a:r>
              <a:rPr lang="ja-JP" altLang="en-US" dirty="0"/>
              <a:t>頼</a:t>
            </a:r>
            <a:r>
              <a:rPr lang="ja-JP" altLang="en-US" dirty="0" smtClean="0"/>
              <a:t>みごとをしてくる人を助けてはいけないのは、次の場合である</a:t>
            </a:r>
            <a:endParaRPr lang="en-US" altLang="ja-JP" dirty="0" smtClean="0"/>
          </a:p>
          <a:p>
            <a:pPr marL="0" indent="0">
              <a:buNone/>
            </a:pPr>
            <a:endParaRPr kumimoji="1" lang="en-US" altLang="ja-JP" dirty="0"/>
          </a:p>
          <a:p>
            <a:pPr marL="0" indent="0">
              <a:buNone/>
            </a:pPr>
            <a:r>
              <a:rPr lang="en-US" altLang="ja-JP" dirty="0" smtClean="0"/>
              <a:t>※</a:t>
            </a:r>
            <a:r>
              <a:rPr lang="ja-JP" altLang="en-US" dirty="0" smtClean="0"/>
              <a:t>理不尽な要求でくる場合</a:t>
            </a:r>
            <a:endParaRPr lang="en-US" altLang="ja-JP" dirty="0" smtClean="0"/>
          </a:p>
          <a:p>
            <a:pPr marL="0" indent="0">
              <a:buNone/>
            </a:pPr>
            <a:r>
              <a:rPr kumimoji="1" lang="en-US" altLang="ja-JP" dirty="0" smtClean="0"/>
              <a:t>※</a:t>
            </a:r>
            <a:r>
              <a:rPr kumimoji="1" lang="ja-JP" altLang="en-US" dirty="0" smtClean="0"/>
              <a:t>自分にその気がない場合</a:t>
            </a:r>
            <a:endParaRPr kumimoji="1" lang="en-US" altLang="ja-JP" dirty="0" smtClean="0"/>
          </a:p>
          <a:p>
            <a:pPr marL="0" indent="0">
              <a:buNone/>
            </a:pPr>
            <a:r>
              <a:rPr lang="en-US" altLang="ja-JP" dirty="0" smtClean="0"/>
              <a:t>※</a:t>
            </a:r>
            <a:r>
              <a:rPr lang="ja-JP" altLang="en-US" dirty="0" smtClean="0"/>
              <a:t>自分の信条に反する場合</a:t>
            </a:r>
            <a:endParaRPr lang="en-US" altLang="ja-JP" dirty="0" smtClean="0"/>
          </a:p>
          <a:p>
            <a:pPr marL="0" indent="0">
              <a:buNone/>
            </a:pPr>
            <a:r>
              <a:rPr kumimoji="1" lang="en-US" altLang="ja-JP" dirty="0" smtClean="0"/>
              <a:t>※</a:t>
            </a:r>
            <a:r>
              <a:rPr kumimoji="1" lang="ja-JP" altLang="en-US" dirty="0" smtClean="0"/>
              <a:t>相手が自分でできることを頼んできた場合</a:t>
            </a:r>
            <a:endParaRPr kumimoji="1" lang="en-US" altLang="ja-JP" dirty="0" smtClean="0"/>
          </a:p>
          <a:p>
            <a:pPr marL="0" indent="0">
              <a:buNone/>
            </a:pPr>
            <a:r>
              <a:rPr lang="ja-JP" altLang="en-US" dirty="0" smtClean="0"/>
              <a:t>今まで、相手の頼みごとを聞き入れてきたなら急に断るのは難しいかもしれないが、ノーと言える機会が増えるにあたって楽に断ることが出来る。</a:t>
            </a:r>
            <a:endParaRPr kumimoji="1" lang="en-US" altLang="ja-JP" dirty="0" smtClean="0"/>
          </a:p>
          <a:p>
            <a:pPr marL="0" indent="0">
              <a:buNone/>
            </a:pPr>
            <a:endParaRPr lang="en-US" altLang="ja-JP" dirty="0"/>
          </a:p>
          <a:p>
            <a:pPr marL="0" indent="0">
              <a:buNone/>
            </a:pPr>
            <a:endParaRPr kumimoji="1" lang="ja-JP" altLang="en-US" dirty="0"/>
          </a:p>
        </p:txBody>
      </p:sp>
    </p:spTree>
    <p:extLst>
      <p:ext uri="{BB962C8B-B14F-4D97-AF65-F5344CB8AC3E}">
        <p14:creationId xmlns:p14="http://schemas.microsoft.com/office/powerpoint/2010/main" val="12356858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45" presetClass="entr" presetSubtype="0"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fade">
                                      <p:cBhvr>
                                        <p:cTn id="25" dur="2000"/>
                                        <p:tgtEl>
                                          <p:spTgt spid="3">
                                            <p:txEl>
                                              <p:pRg st="2" end="2"/>
                                            </p:txEl>
                                          </p:spTgt>
                                        </p:tgtEl>
                                      </p:cBhvr>
                                    </p:animEffect>
                                    <p:anim calcmode="lin" valueType="num">
                                      <p:cBhvr>
                                        <p:cTn id="26" dur="2000" fill="hold"/>
                                        <p:tgtEl>
                                          <p:spTgt spid="3">
                                            <p:txEl>
                                              <p:pRg st="2" end="2"/>
                                            </p:txEl>
                                          </p:spTgt>
                                        </p:tgtEl>
                                        <p:attrNameLst>
                                          <p:attrName>ppt_w</p:attrName>
                                        </p:attrNameLst>
                                      </p:cBhvr>
                                      <p:tavLst>
                                        <p:tav tm="0" fmla="#ppt_w*sin(2.5*pi*$)">
                                          <p:val>
                                            <p:fltVal val="0"/>
                                          </p:val>
                                        </p:tav>
                                        <p:tav tm="100000">
                                          <p:val>
                                            <p:fltVal val="1"/>
                                          </p:val>
                                        </p:tav>
                                      </p:tavLst>
                                    </p:anim>
                                    <p:anim calcmode="lin" valueType="num">
                                      <p:cBhvr>
                                        <p:cTn id="27" dur="2000" fill="hold"/>
                                        <p:tgtEl>
                                          <p:spTgt spid="3">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barn(inVertical)">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barn(inVertical)">
                                      <p:cBhvr>
                                        <p:cTn id="37" dur="5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barn(inVertical)">
                                      <p:cBhvr>
                                        <p:cTn id="42" dur="500"/>
                                        <p:tgtEl>
                                          <p:spTgt spid="3">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Effect transition="in" filter="barn(inVertical)">
                                      <p:cBhvr>
                                        <p:cTn id="47" dur="500"/>
                                        <p:tgtEl>
                                          <p:spTgt spid="3">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5" presetClass="entr" presetSubtype="0" fill="hold" nodeType="clickEffect">
                                  <p:stCondLst>
                                    <p:cond delay="0"/>
                                  </p:stCondLst>
                                  <p:childTnLst>
                                    <p:set>
                                      <p:cBhvr>
                                        <p:cTn id="51" dur="1" fill="hold">
                                          <p:stCondLst>
                                            <p:cond delay="0"/>
                                          </p:stCondLst>
                                        </p:cTn>
                                        <p:tgtEl>
                                          <p:spTgt spid="3">
                                            <p:txEl>
                                              <p:pRg st="8" end="8"/>
                                            </p:txEl>
                                          </p:spTgt>
                                        </p:tgtEl>
                                        <p:attrNameLst>
                                          <p:attrName>style.visibility</p:attrName>
                                        </p:attrNameLst>
                                      </p:cBhvr>
                                      <p:to>
                                        <p:strVal val="visible"/>
                                      </p:to>
                                    </p:set>
                                    <p:animEffect transition="in" filter="fade">
                                      <p:cBhvr>
                                        <p:cTn id="52" dur="2000"/>
                                        <p:tgtEl>
                                          <p:spTgt spid="3">
                                            <p:txEl>
                                              <p:pRg st="8" end="8"/>
                                            </p:txEl>
                                          </p:spTgt>
                                        </p:tgtEl>
                                      </p:cBhvr>
                                    </p:animEffect>
                                    <p:anim calcmode="lin" valueType="num">
                                      <p:cBhvr>
                                        <p:cTn id="53" dur="2000" fill="hold"/>
                                        <p:tgtEl>
                                          <p:spTgt spid="3">
                                            <p:txEl>
                                              <p:pRg st="8" end="8"/>
                                            </p:txEl>
                                          </p:spTgt>
                                        </p:tgtEl>
                                        <p:attrNameLst>
                                          <p:attrName>ppt_w</p:attrName>
                                        </p:attrNameLst>
                                      </p:cBhvr>
                                      <p:tavLst>
                                        <p:tav tm="0" fmla="#ppt_w*sin(2.5*pi*$)">
                                          <p:val>
                                            <p:fltVal val="0"/>
                                          </p:val>
                                        </p:tav>
                                        <p:tav tm="100000">
                                          <p:val>
                                            <p:fltVal val="1"/>
                                          </p:val>
                                        </p:tav>
                                      </p:tavLst>
                                    </p:anim>
                                    <p:anim calcmode="lin" valueType="num">
                                      <p:cBhvr>
                                        <p:cTn id="54" dur="2000" fill="hold"/>
                                        <p:tgtEl>
                                          <p:spTgt spid="3">
                                            <p:txEl>
                                              <p:pRg st="8" end="8"/>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sz="quarter" idx="13"/>
          </p:nvPr>
        </p:nvSpPr>
        <p:spPr>
          <a:xfrm>
            <a:off x="685330" y="1435608"/>
            <a:ext cx="7772870" cy="4837175"/>
          </a:xfrm>
        </p:spPr>
        <p:txBody>
          <a:bodyPr>
            <a:normAutofit lnSpcReduction="10000"/>
          </a:bodyPr>
          <a:lstStyle/>
          <a:p>
            <a:pPr marL="0" indent="0">
              <a:buNone/>
            </a:pPr>
            <a:r>
              <a:rPr kumimoji="1" lang="ja-JP" altLang="en-US" sz="2800" dirty="0" smtClean="0"/>
              <a:t>・いい人間関係を楽しむ</a:t>
            </a:r>
            <a:endParaRPr kumimoji="1" lang="en-US" altLang="ja-JP" sz="2800" dirty="0" smtClean="0"/>
          </a:p>
          <a:p>
            <a:pPr marL="0" indent="0">
              <a:buNone/>
            </a:pPr>
            <a:endParaRPr lang="en-US" altLang="ja-JP" dirty="0"/>
          </a:p>
          <a:p>
            <a:pPr marL="0" indent="0">
              <a:buNone/>
            </a:pPr>
            <a:r>
              <a:rPr kumimoji="1" lang="ja-JP" altLang="en-US" dirty="0" smtClean="0"/>
              <a:t>いい人間関係は、次の条件を満たしている。</a:t>
            </a:r>
            <a:endParaRPr kumimoji="1" lang="en-US" altLang="ja-JP" dirty="0" smtClean="0"/>
          </a:p>
          <a:p>
            <a:pPr marL="0" indent="0">
              <a:buNone/>
            </a:pPr>
            <a:r>
              <a:rPr lang="en-US" altLang="ja-JP" dirty="0" smtClean="0"/>
              <a:t>※</a:t>
            </a:r>
            <a:r>
              <a:rPr lang="ja-JP" altLang="en-US" dirty="0" smtClean="0"/>
              <a:t>同じ目標に向かって努力している</a:t>
            </a:r>
            <a:endParaRPr lang="en-US" altLang="ja-JP" dirty="0" smtClean="0"/>
          </a:p>
          <a:p>
            <a:pPr marL="0" indent="0">
              <a:buNone/>
            </a:pPr>
            <a:r>
              <a:rPr lang="en-US" altLang="ja-JP" dirty="0" smtClean="0"/>
              <a:t>※</a:t>
            </a:r>
            <a:r>
              <a:rPr lang="ja-JP" altLang="en-US" dirty="0" smtClean="0"/>
              <a:t>等しく貢献し、等しく恩恵（おんけい）を受けている。</a:t>
            </a:r>
            <a:endParaRPr lang="en-US" altLang="ja-JP" dirty="0" smtClean="0"/>
          </a:p>
          <a:p>
            <a:pPr marL="0" indent="0">
              <a:buNone/>
            </a:pPr>
            <a:r>
              <a:rPr lang="en-US" altLang="ja-JP" dirty="0" smtClean="0"/>
              <a:t>※</a:t>
            </a:r>
            <a:r>
              <a:rPr lang="ja-JP" altLang="en-US" dirty="0" smtClean="0"/>
              <a:t>同じルールに従っている。</a:t>
            </a:r>
            <a:endParaRPr lang="en-US" altLang="ja-JP" dirty="0" smtClean="0"/>
          </a:p>
          <a:p>
            <a:pPr marL="0" indent="0">
              <a:buNone/>
            </a:pPr>
            <a:r>
              <a:rPr kumimoji="1" lang="en-US" altLang="ja-JP" dirty="0" smtClean="0"/>
              <a:t>※</a:t>
            </a:r>
            <a:r>
              <a:rPr kumimoji="1" lang="ja-JP" altLang="en-US" dirty="0" smtClean="0"/>
              <a:t>お互いに信頼し尊敬しあっている。</a:t>
            </a:r>
            <a:endParaRPr kumimoji="1" lang="en-US" altLang="ja-JP" dirty="0" smtClean="0"/>
          </a:p>
          <a:p>
            <a:pPr marL="0" indent="0">
              <a:buNone/>
            </a:pPr>
            <a:r>
              <a:rPr lang="en-US" altLang="ja-JP" dirty="0" smtClean="0"/>
              <a:t>※</a:t>
            </a:r>
            <a:r>
              <a:rPr lang="ja-JP" altLang="en-US" dirty="0" smtClean="0"/>
              <a:t>自由にその人間関係を離れることが出来る。</a:t>
            </a:r>
            <a:endParaRPr lang="en-US" altLang="ja-JP" dirty="0" smtClean="0"/>
          </a:p>
          <a:p>
            <a:pPr marL="0" indent="0">
              <a:buNone/>
            </a:pPr>
            <a:r>
              <a:rPr kumimoji="1" lang="ja-JP" altLang="en-US" dirty="0" smtClean="0"/>
              <a:t>恩恵とは、それがある</a:t>
            </a:r>
            <a:r>
              <a:rPr lang="ja-JP" altLang="en-US" dirty="0" smtClean="0"/>
              <a:t>お</a:t>
            </a:r>
            <a:r>
              <a:rPr lang="ja-JP" altLang="en-US" dirty="0"/>
              <a:t>陰様</a:t>
            </a:r>
            <a:r>
              <a:rPr lang="ja-JP" altLang="en-US" dirty="0" smtClean="0"/>
              <a:t>で、自分もありがたい影響を得ていること。</a:t>
            </a:r>
            <a:endParaRPr lang="en-US" altLang="ja-JP" dirty="0" smtClean="0"/>
          </a:p>
          <a:p>
            <a:pPr marL="0" indent="0">
              <a:buNone/>
            </a:pPr>
            <a:r>
              <a:rPr kumimoji="1" lang="ja-JP" altLang="en-US" dirty="0" smtClean="0"/>
              <a:t>・お互いに恩恵を受けることのできる人間関係を構築すること</a:t>
            </a:r>
            <a:r>
              <a:rPr lang="ja-JP" altLang="en-US" dirty="0"/>
              <a:t>が</a:t>
            </a:r>
            <a:r>
              <a:rPr kumimoji="1" lang="ja-JP" altLang="en-US" dirty="0" smtClean="0"/>
              <a:t>大事</a:t>
            </a:r>
            <a:endParaRPr kumimoji="1" lang="ja-JP" altLang="en-US" dirty="0"/>
          </a:p>
        </p:txBody>
      </p:sp>
    </p:spTree>
    <p:extLst>
      <p:ext uri="{BB962C8B-B14F-4D97-AF65-F5344CB8AC3E}">
        <p14:creationId xmlns:p14="http://schemas.microsoft.com/office/powerpoint/2010/main" val="7867054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45" presetClass="entr" presetSubtype="0"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fade">
                                      <p:cBhvr>
                                        <p:cTn id="25" dur="2000"/>
                                        <p:tgtEl>
                                          <p:spTgt spid="3">
                                            <p:txEl>
                                              <p:pRg st="2" end="2"/>
                                            </p:txEl>
                                          </p:spTgt>
                                        </p:tgtEl>
                                      </p:cBhvr>
                                    </p:animEffect>
                                    <p:anim calcmode="lin" valueType="num">
                                      <p:cBhvr>
                                        <p:cTn id="26" dur="2000" fill="hold"/>
                                        <p:tgtEl>
                                          <p:spTgt spid="3">
                                            <p:txEl>
                                              <p:pRg st="2" end="2"/>
                                            </p:txEl>
                                          </p:spTgt>
                                        </p:tgtEl>
                                        <p:attrNameLst>
                                          <p:attrName>ppt_w</p:attrName>
                                        </p:attrNameLst>
                                      </p:cBhvr>
                                      <p:tavLst>
                                        <p:tav tm="0" fmla="#ppt_w*sin(2.5*pi*$)">
                                          <p:val>
                                            <p:fltVal val="0"/>
                                          </p:val>
                                        </p:tav>
                                        <p:tav tm="100000">
                                          <p:val>
                                            <p:fltVal val="1"/>
                                          </p:val>
                                        </p:tav>
                                      </p:tavLst>
                                    </p:anim>
                                    <p:anim calcmode="lin" valueType="num">
                                      <p:cBhvr>
                                        <p:cTn id="27" dur="2000" fill="hold"/>
                                        <p:tgtEl>
                                          <p:spTgt spid="3">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Effect transition="in" filter="barn(inVertical)">
                                      <p:cBhvr>
                                        <p:cTn id="32" dur="500"/>
                                        <p:tgtEl>
                                          <p:spTgt spid="3">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Effect transition="in" filter="barn(inVertical)">
                                      <p:cBhvr>
                                        <p:cTn id="37" dur="500"/>
                                        <p:tgtEl>
                                          <p:spTgt spid="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barn(inVertical)">
                                      <p:cBhvr>
                                        <p:cTn id="42" dur="500"/>
                                        <p:tgtEl>
                                          <p:spTgt spid="3">
                                            <p:txEl>
                                              <p:pRg st="5" end="5"/>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nodeType="clickEffect">
                                  <p:stCondLst>
                                    <p:cond delay="0"/>
                                  </p:stCondLst>
                                  <p:childTnLst>
                                    <p:set>
                                      <p:cBhvr>
                                        <p:cTn id="46" dur="1" fill="hold">
                                          <p:stCondLst>
                                            <p:cond delay="0"/>
                                          </p:stCondLst>
                                        </p:cTn>
                                        <p:tgtEl>
                                          <p:spTgt spid="3">
                                            <p:txEl>
                                              <p:pRg st="6" end="6"/>
                                            </p:txEl>
                                          </p:spTgt>
                                        </p:tgtEl>
                                        <p:attrNameLst>
                                          <p:attrName>style.visibility</p:attrName>
                                        </p:attrNameLst>
                                      </p:cBhvr>
                                      <p:to>
                                        <p:strVal val="visible"/>
                                      </p:to>
                                    </p:set>
                                    <p:animEffect transition="in" filter="barn(inVertical)">
                                      <p:cBhvr>
                                        <p:cTn id="47" dur="500"/>
                                        <p:tgtEl>
                                          <p:spTgt spid="3">
                                            <p:txEl>
                                              <p:pRg st="6" end="6"/>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nodeType="clickEffect">
                                  <p:stCondLst>
                                    <p:cond delay="0"/>
                                  </p:stCondLst>
                                  <p:childTnLst>
                                    <p:set>
                                      <p:cBhvr>
                                        <p:cTn id="51" dur="1" fill="hold">
                                          <p:stCondLst>
                                            <p:cond delay="0"/>
                                          </p:stCondLst>
                                        </p:cTn>
                                        <p:tgtEl>
                                          <p:spTgt spid="3">
                                            <p:txEl>
                                              <p:pRg st="7" end="7"/>
                                            </p:txEl>
                                          </p:spTgt>
                                        </p:tgtEl>
                                        <p:attrNameLst>
                                          <p:attrName>style.visibility</p:attrName>
                                        </p:attrNameLst>
                                      </p:cBhvr>
                                      <p:to>
                                        <p:strVal val="visible"/>
                                      </p:to>
                                    </p:set>
                                    <p:animEffect transition="in" filter="barn(inVertical)">
                                      <p:cBhvr>
                                        <p:cTn id="52" dur="500"/>
                                        <p:tgtEl>
                                          <p:spTgt spid="3">
                                            <p:txEl>
                                              <p:pRg st="7" end="7"/>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6" presetClass="entr" presetSubtype="0" fill="hold" nodeType="clickEffect">
                                  <p:stCondLst>
                                    <p:cond delay="0"/>
                                  </p:stCondLst>
                                  <p:childTnLst>
                                    <p:set>
                                      <p:cBhvr>
                                        <p:cTn id="56" dur="1" fill="hold">
                                          <p:stCondLst>
                                            <p:cond delay="0"/>
                                          </p:stCondLst>
                                        </p:cTn>
                                        <p:tgtEl>
                                          <p:spTgt spid="3">
                                            <p:txEl>
                                              <p:pRg st="8" end="8"/>
                                            </p:txEl>
                                          </p:spTgt>
                                        </p:tgtEl>
                                        <p:attrNameLst>
                                          <p:attrName>style.visibility</p:attrName>
                                        </p:attrNameLst>
                                      </p:cBhvr>
                                      <p:to>
                                        <p:strVal val="visible"/>
                                      </p:to>
                                    </p:set>
                                    <p:animEffect transition="in" filter="wipe(down)">
                                      <p:cBhvr>
                                        <p:cTn id="57" dur="580">
                                          <p:stCondLst>
                                            <p:cond delay="0"/>
                                          </p:stCondLst>
                                        </p:cTn>
                                        <p:tgtEl>
                                          <p:spTgt spid="3">
                                            <p:txEl>
                                              <p:pRg st="8" end="8"/>
                                            </p:txEl>
                                          </p:spTgt>
                                        </p:tgtEl>
                                      </p:cBhvr>
                                    </p:animEffect>
                                    <p:anim calcmode="lin" valueType="num">
                                      <p:cBhvr>
                                        <p:cTn id="58" dur="1822" tmFilter="0,0; 0.14,0.36; 0.43,0.73; 0.71,0.91; 1.0,1.0">
                                          <p:stCondLst>
                                            <p:cond delay="0"/>
                                          </p:stCondLst>
                                        </p:cTn>
                                        <p:tgtEl>
                                          <p:spTgt spid="3">
                                            <p:txEl>
                                              <p:pRg st="8" end="8"/>
                                            </p:txEl>
                                          </p:spTgt>
                                        </p:tgtEl>
                                        <p:attrNameLst>
                                          <p:attrName>ppt_x</p:attrName>
                                        </p:attrNameLst>
                                      </p:cBhvr>
                                      <p:tavLst>
                                        <p:tav tm="0">
                                          <p:val>
                                            <p:strVal val="#ppt_x-0.25"/>
                                          </p:val>
                                        </p:tav>
                                        <p:tav tm="100000">
                                          <p:val>
                                            <p:strVal val="#ppt_x"/>
                                          </p:val>
                                        </p:tav>
                                      </p:tavLst>
                                    </p:anim>
                                    <p:anim calcmode="lin" valueType="num">
                                      <p:cBhvr>
                                        <p:cTn id="59" dur="664" tmFilter="0.0,0.0; 0.25,0.07; 0.50,0.2; 0.75,0.467; 1.0,1.0">
                                          <p:stCondLst>
                                            <p:cond delay="0"/>
                                          </p:stCondLst>
                                        </p:cTn>
                                        <p:tgtEl>
                                          <p:spTgt spid="3">
                                            <p:txEl>
                                              <p:pRg st="8" end="8"/>
                                            </p:txEl>
                                          </p:spTgt>
                                        </p:tgtEl>
                                        <p:attrNameLst>
                                          <p:attrName>ppt_y</p:attrName>
                                        </p:attrNameLst>
                                      </p:cBhvr>
                                      <p:tavLst>
                                        <p:tav tm="0" fmla="#ppt_y-sin(pi*$)/3">
                                          <p:val>
                                            <p:fltVal val="0.5"/>
                                          </p:val>
                                        </p:tav>
                                        <p:tav tm="100000">
                                          <p:val>
                                            <p:fltVal val="1"/>
                                          </p:val>
                                        </p:tav>
                                      </p:tavLst>
                                    </p:anim>
                                    <p:anim calcmode="lin" valueType="num">
                                      <p:cBhvr>
                                        <p:cTn id="60" dur="664" tmFilter="0, 0; 0.125,0.2665; 0.25,0.4; 0.375,0.465; 0.5,0.5;  0.625,0.535; 0.75,0.6; 0.875,0.7335; 1,1">
                                          <p:stCondLst>
                                            <p:cond delay="664"/>
                                          </p:stCondLst>
                                        </p:cTn>
                                        <p:tgtEl>
                                          <p:spTgt spid="3">
                                            <p:txEl>
                                              <p:pRg st="8" end="8"/>
                                            </p:txEl>
                                          </p:spTgt>
                                        </p:tgtEl>
                                        <p:attrNameLst>
                                          <p:attrName>ppt_y</p:attrName>
                                        </p:attrNameLst>
                                      </p:cBhvr>
                                      <p:tavLst>
                                        <p:tav tm="0" fmla="#ppt_y-sin(pi*$)/9">
                                          <p:val>
                                            <p:fltVal val="0"/>
                                          </p:val>
                                        </p:tav>
                                        <p:tav tm="100000">
                                          <p:val>
                                            <p:fltVal val="1"/>
                                          </p:val>
                                        </p:tav>
                                      </p:tavLst>
                                    </p:anim>
                                    <p:anim calcmode="lin" valueType="num">
                                      <p:cBhvr>
                                        <p:cTn id="61" dur="332" tmFilter="0, 0; 0.125,0.2665; 0.25,0.4; 0.375,0.465; 0.5,0.5;  0.625,0.535; 0.75,0.6; 0.875,0.7335; 1,1">
                                          <p:stCondLst>
                                            <p:cond delay="1324"/>
                                          </p:stCondLst>
                                        </p:cTn>
                                        <p:tgtEl>
                                          <p:spTgt spid="3">
                                            <p:txEl>
                                              <p:pRg st="8" end="8"/>
                                            </p:txEl>
                                          </p:spTgt>
                                        </p:tgtEl>
                                        <p:attrNameLst>
                                          <p:attrName>ppt_y</p:attrName>
                                        </p:attrNameLst>
                                      </p:cBhvr>
                                      <p:tavLst>
                                        <p:tav tm="0" fmla="#ppt_y-sin(pi*$)/27">
                                          <p:val>
                                            <p:fltVal val="0"/>
                                          </p:val>
                                        </p:tav>
                                        <p:tav tm="100000">
                                          <p:val>
                                            <p:fltVal val="1"/>
                                          </p:val>
                                        </p:tav>
                                      </p:tavLst>
                                    </p:anim>
                                    <p:anim calcmode="lin" valueType="num">
                                      <p:cBhvr>
                                        <p:cTn id="62" dur="164" tmFilter="0, 0; 0.125,0.2665; 0.25,0.4; 0.375,0.465; 0.5,0.5;  0.625,0.535; 0.75,0.6; 0.875,0.7335; 1,1">
                                          <p:stCondLst>
                                            <p:cond delay="1656"/>
                                          </p:stCondLst>
                                        </p:cTn>
                                        <p:tgtEl>
                                          <p:spTgt spid="3">
                                            <p:txEl>
                                              <p:pRg st="8" end="8"/>
                                            </p:txEl>
                                          </p:spTgt>
                                        </p:tgtEl>
                                        <p:attrNameLst>
                                          <p:attrName>ppt_y</p:attrName>
                                        </p:attrNameLst>
                                      </p:cBhvr>
                                      <p:tavLst>
                                        <p:tav tm="0" fmla="#ppt_y-sin(pi*$)/81">
                                          <p:val>
                                            <p:fltVal val="0"/>
                                          </p:val>
                                        </p:tav>
                                        <p:tav tm="100000">
                                          <p:val>
                                            <p:fltVal val="1"/>
                                          </p:val>
                                        </p:tav>
                                      </p:tavLst>
                                    </p:anim>
                                    <p:animScale>
                                      <p:cBhvr>
                                        <p:cTn id="63" dur="26">
                                          <p:stCondLst>
                                            <p:cond delay="650"/>
                                          </p:stCondLst>
                                        </p:cTn>
                                        <p:tgtEl>
                                          <p:spTgt spid="3">
                                            <p:txEl>
                                              <p:pRg st="8" end="8"/>
                                            </p:txEl>
                                          </p:spTgt>
                                        </p:tgtEl>
                                      </p:cBhvr>
                                      <p:to x="100000" y="60000"/>
                                    </p:animScale>
                                    <p:animScale>
                                      <p:cBhvr>
                                        <p:cTn id="64" dur="166" decel="50000">
                                          <p:stCondLst>
                                            <p:cond delay="676"/>
                                          </p:stCondLst>
                                        </p:cTn>
                                        <p:tgtEl>
                                          <p:spTgt spid="3">
                                            <p:txEl>
                                              <p:pRg st="8" end="8"/>
                                            </p:txEl>
                                          </p:spTgt>
                                        </p:tgtEl>
                                      </p:cBhvr>
                                      <p:to x="100000" y="100000"/>
                                    </p:animScale>
                                    <p:animScale>
                                      <p:cBhvr>
                                        <p:cTn id="65" dur="26">
                                          <p:stCondLst>
                                            <p:cond delay="1312"/>
                                          </p:stCondLst>
                                        </p:cTn>
                                        <p:tgtEl>
                                          <p:spTgt spid="3">
                                            <p:txEl>
                                              <p:pRg st="8" end="8"/>
                                            </p:txEl>
                                          </p:spTgt>
                                        </p:tgtEl>
                                      </p:cBhvr>
                                      <p:to x="100000" y="80000"/>
                                    </p:animScale>
                                    <p:animScale>
                                      <p:cBhvr>
                                        <p:cTn id="66" dur="166" decel="50000">
                                          <p:stCondLst>
                                            <p:cond delay="1338"/>
                                          </p:stCondLst>
                                        </p:cTn>
                                        <p:tgtEl>
                                          <p:spTgt spid="3">
                                            <p:txEl>
                                              <p:pRg st="8" end="8"/>
                                            </p:txEl>
                                          </p:spTgt>
                                        </p:tgtEl>
                                      </p:cBhvr>
                                      <p:to x="100000" y="100000"/>
                                    </p:animScale>
                                    <p:animScale>
                                      <p:cBhvr>
                                        <p:cTn id="67" dur="26">
                                          <p:stCondLst>
                                            <p:cond delay="1642"/>
                                          </p:stCondLst>
                                        </p:cTn>
                                        <p:tgtEl>
                                          <p:spTgt spid="3">
                                            <p:txEl>
                                              <p:pRg st="8" end="8"/>
                                            </p:txEl>
                                          </p:spTgt>
                                        </p:tgtEl>
                                      </p:cBhvr>
                                      <p:to x="100000" y="90000"/>
                                    </p:animScale>
                                    <p:animScale>
                                      <p:cBhvr>
                                        <p:cTn id="68" dur="166" decel="50000">
                                          <p:stCondLst>
                                            <p:cond delay="1668"/>
                                          </p:stCondLst>
                                        </p:cTn>
                                        <p:tgtEl>
                                          <p:spTgt spid="3">
                                            <p:txEl>
                                              <p:pRg st="8" end="8"/>
                                            </p:txEl>
                                          </p:spTgt>
                                        </p:tgtEl>
                                      </p:cBhvr>
                                      <p:to x="100000" y="100000"/>
                                    </p:animScale>
                                    <p:animScale>
                                      <p:cBhvr>
                                        <p:cTn id="69" dur="26">
                                          <p:stCondLst>
                                            <p:cond delay="1808"/>
                                          </p:stCondLst>
                                        </p:cTn>
                                        <p:tgtEl>
                                          <p:spTgt spid="3">
                                            <p:txEl>
                                              <p:pRg st="8" end="8"/>
                                            </p:txEl>
                                          </p:spTgt>
                                        </p:tgtEl>
                                      </p:cBhvr>
                                      <p:to x="100000" y="95000"/>
                                    </p:animScale>
                                    <p:animScale>
                                      <p:cBhvr>
                                        <p:cTn id="70" dur="166" decel="50000">
                                          <p:stCondLst>
                                            <p:cond delay="1834"/>
                                          </p:stCondLst>
                                        </p:cTn>
                                        <p:tgtEl>
                                          <p:spTgt spid="3">
                                            <p:txEl>
                                              <p:pRg st="8" end="8"/>
                                            </p:txEl>
                                          </p:spTgt>
                                        </p:tgtEl>
                                      </p:cBhvr>
                                      <p:to x="100000" y="100000"/>
                                    </p:animScale>
                                  </p:childTnLst>
                                </p:cTn>
                              </p:par>
                            </p:childTnLst>
                          </p:cTn>
                        </p:par>
                      </p:childTnLst>
                    </p:cTn>
                  </p:par>
                  <p:par>
                    <p:cTn id="71" fill="hold">
                      <p:stCondLst>
                        <p:cond delay="indefinite"/>
                      </p:stCondLst>
                      <p:childTnLst>
                        <p:par>
                          <p:cTn id="72" fill="hold">
                            <p:stCondLst>
                              <p:cond delay="0"/>
                            </p:stCondLst>
                            <p:childTnLst>
                              <p:par>
                                <p:cTn id="73" presetID="45" presetClass="entr" presetSubtype="0" fill="hold" nodeType="clickEffect">
                                  <p:stCondLst>
                                    <p:cond delay="0"/>
                                  </p:stCondLst>
                                  <p:childTnLst>
                                    <p:set>
                                      <p:cBhvr>
                                        <p:cTn id="74" dur="1" fill="hold">
                                          <p:stCondLst>
                                            <p:cond delay="0"/>
                                          </p:stCondLst>
                                        </p:cTn>
                                        <p:tgtEl>
                                          <p:spTgt spid="3">
                                            <p:txEl>
                                              <p:pRg st="9" end="9"/>
                                            </p:txEl>
                                          </p:spTgt>
                                        </p:tgtEl>
                                        <p:attrNameLst>
                                          <p:attrName>style.visibility</p:attrName>
                                        </p:attrNameLst>
                                      </p:cBhvr>
                                      <p:to>
                                        <p:strVal val="visible"/>
                                      </p:to>
                                    </p:set>
                                    <p:animEffect transition="in" filter="fade">
                                      <p:cBhvr>
                                        <p:cTn id="75" dur="2000"/>
                                        <p:tgtEl>
                                          <p:spTgt spid="3">
                                            <p:txEl>
                                              <p:pRg st="9" end="9"/>
                                            </p:txEl>
                                          </p:spTgt>
                                        </p:tgtEl>
                                      </p:cBhvr>
                                    </p:animEffect>
                                    <p:anim calcmode="lin" valueType="num">
                                      <p:cBhvr>
                                        <p:cTn id="76" dur="2000" fill="hold"/>
                                        <p:tgtEl>
                                          <p:spTgt spid="3">
                                            <p:txEl>
                                              <p:pRg st="9" end="9"/>
                                            </p:txEl>
                                          </p:spTgt>
                                        </p:tgtEl>
                                        <p:attrNameLst>
                                          <p:attrName>ppt_w</p:attrName>
                                        </p:attrNameLst>
                                      </p:cBhvr>
                                      <p:tavLst>
                                        <p:tav tm="0" fmla="#ppt_w*sin(2.5*pi*$)">
                                          <p:val>
                                            <p:fltVal val="0"/>
                                          </p:val>
                                        </p:tav>
                                        <p:tav tm="100000">
                                          <p:val>
                                            <p:fltVal val="1"/>
                                          </p:val>
                                        </p:tav>
                                      </p:tavLst>
                                    </p:anim>
                                    <p:anim calcmode="lin" valueType="num">
                                      <p:cBhvr>
                                        <p:cTn id="77" dur="2000" fill="hold"/>
                                        <p:tgtEl>
                                          <p:spTgt spid="3">
                                            <p:txEl>
                                              <p:pRg st="9" end="9"/>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sz="quarter" idx="13"/>
          </p:nvPr>
        </p:nvSpPr>
        <p:spPr>
          <a:xfrm>
            <a:off x="575602" y="1489269"/>
            <a:ext cx="7772870" cy="4847523"/>
          </a:xfrm>
        </p:spPr>
        <p:txBody>
          <a:bodyPr/>
          <a:lstStyle/>
          <a:p>
            <a:pPr marL="0" indent="0">
              <a:buNone/>
            </a:pPr>
            <a:r>
              <a:rPr kumimoji="1" lang="ja-JP" altLang="en-US" sz="2800" dirty="0" smtClean="0"/>
              <a:t>・避けるべき人間関係の特徴</a:t>
            </a:r>
            <a:endParaRPr kumimoji="1" lang="en-US" altLang="ja-JP" sz="2800" dirty="0" smtClean="0"/>
          </a:p>
          <a:p>
            <a:pPr marL="0" indent="0">
              <a:buNone/>
            </a:pPr>
            <a:endParaRPr lang="en-US" altLang="ja-JP" dirty="0"/>
          </a:p>
          <a:p>
            <a:pPr marL="0" indent="0">
              <a:buNone/>
            </a:pPr>
            <a:r>
              <a:rPr kumimoji="1" lang="en-US" altLang="ja-JP" dirty="0" smtClean="0"/>
              <a:t>※</a:t>
            </a:r>
            <a:r>
              <a:rPr kumimoji="1" lang="ja-JP" altLang="en-US" dirty="0" smtClean="0"/>
              <a:t>お互いの目標が異なる。</a:t>
            </a:r>
            <a:endParaRPr kumimoji="1" lang="en-US" altLang="ja-JP" dirty="0" smtClean="0"/>
          </a:p>
          <a:p>
            <a:pPr marL="0" indent="0">
              <a:buNone/>
            </a:pPr>
            <a:r>
              <a:rPr lang="en-US" altLang="ja-JP" dirty="0" smtClean="0"/>
              <a:t>※</a:t>
            </a:r>
            <a:r>
              <a:rPr lang="ja-JP" altLang="en-US" dirty="0" smtClean="0"/>
              <a:t>貢献に見合うだけの恩恵を受けていない。</a:t>
            </a:r>
            <a:endParaRPr lang="en-US" altLang="ja-JP" dirty="0" smtClean="0"/>
          </a:p>
          <a:p>
            <a:pPr marL="0" indent="0">
              <a:buNone/>
            </a:pPr>
            <a:r>
              <a:rPr lang="en-US" altLang="ja-JP" dirty="0" smtClean="0"/>
              <a:t>※</a:t>
            </a:r>
            <a:r>
              <a:rPr lang="ja-JP" altLang="en-US" dirty="0" smtClean="0"/>
              <a:t>どちらかがルール違反している。</a:t>
            </a:r>
            <a:endParaRPr lang="en-US" altLang="ja-JP" dirty="0" smtClean="0"/>
          </a:p>
          <a:p>
            <a:pPr marL="0" indent="0">
              <a:buNone/>
            </a:pPr>
            <a:r>
              <a:rPr lang="en-US" altLang="ja-JP" dirty="0" smtClean="0"/>
              <a:t>※</a:t>
            </a:r>
            <a:r>
              <a:rPr lang="ja-JP" altLang="en-US" dirty="0" smtClean="0"/>
              <a:t>相手を尊敬せず、十分に信頼していない。</a:t>
            </a:r>
            <a:endParaRPr lang="en-US" altLang="ja-JP" dirty="0" smtClean="0"/>
          </a:p>
          <a:p>
            <a:pPr marL="0" indent="0">
              <a:buNone/>
            </a:pPr>
            <a:r>
              <a:rPr lang="en-US" altLang="ja-JP" dirty="0" smtClean="0"/>
              <a:t>※</a:t>
            </a:r>
            <a:r>
              <a:rPr lang="ja-JP" altLang="en-US" dirty="0" smtClean="0"/>
              <a:t>相手を喜ばせるために自分の行動規範を変えなければならない。</a:t>
            </a:r>
            <a:endParaRPr lang="en-US" altLang="ja-JP" dirty="0" smtClean="0"/>
          </a:p>
          <a:p>
            <a:pPr marL="0" indent="0">
              <a:buNone/>
            </a:pPr>
            <a:r>
              <a:rPr lang="en-US" altLang="ja-JP" dirty="0" smtClean="0"/>
              <a:t>※</a:t>
            </a:r>
            <a:r>
              <a:rPr lang="ja-JP" altLang="en-US" dirty="0" smtClean="0"/>
              <a:t>報復が怖くて人間関係から抜け出せない。</a:t>
            </a:r>
            <a:endParaRPr lang="en-US" altLang="ja-JP" dirty="0" smtClean="0"/>
          </a:p>
          <a:p>
            <a:pPr marL="0" indent="0">
              <a:buNone/>
            </a:pPr>
            <a:endParaRPr lang="en-US" altLang="ja-JP" dirty="0" smtClean="0"/>
          </a:p>
          <a:p>
            <a:pPr marL="0" indent="0">
              <a:buNone/>
            </a:pPr>
            <a:endParaRPr kumimoji="1" lang="en-US" altLang="ja-JP" dirty="0" smtClean="0"/>
          </a:p>
          <a:p>
            <a:pPr marL="0" indent="0">
              <a:buNone/>
            </a:pPr>
            <a:endParaRPr kumimoji="1" lang="ja-JP" altLang="en-US" dirty="0"/>
          </a:p>
        </p:txBody>
      </p:sp>
    </p:spTree>
    <p:extLst>
      <p:ext uri="{BB962C8B-B14F-4D97-AF65-F5344CB8AC3E}">
        <p14:creationId xmlns:p14="http://schemas.microsoft.com/office/powerpoint/2010/main" val="16507645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barn(inVertical)">
                                      <p:cBhvr>
                                        <p:cTn id="25" dur="500"/>
                                        <p:tgtEl>
                                          <p:spTgt spid="3">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Effect transition="in" filter="barn(inVertical)">
                                      <p:cBhvr>
                                        <p:cTn id="30" dur="5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barn(inVertical)">
                                      <p:cBhvr>
                                        <p:cTn id="35" dur="500"/>
                                        <p:tgtEl>
                                          <p:spTgt spid="3">
                                            <p:txEl>
                                              <p:pRg st="4" end="4"/>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6" presetClass="entr" presetSubtype="21" fill="hold" nodeType="clickEffect">
                                  <p:stCondLst>
                                    <p:cond delay="0"/>
                                  </p:stCondLst>
                                  <p:childTnLst>
                                    <p:set>
                                      <p:cBhvr>
                                        <p:cTn id="39" dur="1" fill="hold">
                                          <p:stCondLst>
                                            <p:cond delay="0"/>
                                          </p:stCondLst>
                                        </p:cTn>
                                        <p:tgtEl>
                                          <p:spTgt spid="3">
                                            <p:txEl>
                                              <p:pRg st="5" end="5"/>
                                            </p:txEl>
                                          </p:spTgt>
                                        </p:tgtEl>
                                        <p:attrNameLst>
                                          <p:attrName>style.visibility</p:attrName>
                                        </p:attrNameLst>
                                      </p:cBhvr>
                                      <p:to>
                                        <p:strVal val="visible"/>
                                      </p:to>
                                    </p:set>
                                    <p:animEffect transition="in" filter="barn(inVertical)">
                                      <p:cBhvr>
                                        <p:cTn id="40" dur="500"/>
                                        <p:tgtEl>
                                          <p:spTgt spid="3">
                                            <p:txEl>
                                              <p:pRg st="5" end="5"/>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6" presetClass="entr" presetSubtype="21" fill="hold" nodeType="clickEffect">
                                  <p:stCondLst>
                                    <p:cond delay="0"/>
                                  </p:stCondLst>
                                  <p:childTnLst>
                                    <p:set>
                                      <p:cBhvr>
                                        <p:cTn id="44" dur="1" fill="hold">
                                          <p:stCondLst>
                                            <p:cond delay="0"/>
                                          </p:stCondLst>
                                        </p:cTn>
                                        <p:tgtEl>
                                          <p:spTgt spid="3">
                                            <p:txEl>
                                              <p:pRg st="6" end="6"/>
                                            </p:txEl>
                                          </p:spTgt>
                                        </p:tgtEl>
                                        <p:attrNameLst>
                                          <p:attrName>style.visibility</p:attrName>
                                        </p:attrNameLst>
                                      </p:cBhvr>
                                      <p:to>
                                        <p:strVal val="visible"/>
                                      </p:to>
                                    </p:set>
                                    <p:animEffect transition="in" filter="barn(inVertical)">
                                      <p:cBhvr>
                                        <p:cTn id="45" dur="500"/>
                                        <p:tgtEl>
                                          <p:spTgt spid="3">
                                            <p:txEl>
                                              <p:pRg st="6" end="6"/>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16" presetClass="entr" presetSubtype="21" fill="hold" nodeType="clickEffect">
                                  <p:stCondLst>
                                    <p:cond delay="0"/>
                                  </p:stCondLst>
                                  <p:childTnLst>
                                    <p:set>
                                      <p:cBhvr>
                                        <p:cTn id="49" dur="1" fill="hold">
                                          <p:stCondLst>
                                            <p:cond delay="0"/>
                                          </p:stCondLst>
                                        </p:cTn>
                                        <p:tgtEl>
                                          <p:spTgt spid="3">
                                            <p:txEl>
                                              <p:pRg st="7" end="7"/>
                                            </p:txEl>
                                          </p:spTgt>
                                        </p:tgtEl>
                                        <p:attrNameLst>
                                          <p:attrName>style.visibility</p:attrName>
                                        </p:attrNameLst>
                                      </p:cBhvr>
                                      <p:to>
                                        <p:strVal val="visible"/>
                                      </p:to>
                                    </p:set>
                                    <p:animEffect transition="in" filter="barn(inVertical)">
                                      <p:cBhvr>
                                        <p:cTn id="50"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sz="quarter" idx="13"/>
          </p:nvPr>
        </p:nvSpPr>
        <p:spPr>
          <a:xfrm>
            <a:off x="657898" y="1489269"/>
            <a:ext cx="7772870" cy="4874955"/>
          </a:xfrm>
        </p:spPr>
        <p:txBody>
          <a:bodyPr/>
          <a:lstStyle/>
          <a:p>
            <a:pPr marL="0" indent="0">
              <a:buNone/>
            </a:pPr>
            <a:r>
              <a:rPr kumimoji="1" lang="ja-JP" altLang="en-US" sz="2800" dirty="0" smtClean="0"/>
              <a:t>・友人を慎重に選ぶ。</a:t>
            </a:r>
            <a:endParaRPr kumimoji="1" lang="en-US" altLang="ja-JP" sz="2800" dirty="0" smtClean="0"/>
          </a:p>
          <a:p>
            <a:pPr marL="0" indent="0">
              <a:buNone/>
            </a:pPr>
            <a:endParaRPr lang="en-US" altLang="ja-JP" dirty="0"/>
          </a:p>
          <a:p>
            <a:pPr marL="0" indent="0">
              <a:buNone/>
            </a:pPr>
            <a:r>
              <a:rPr kumimoji="1" lang="en-US" altLang="ja-JP" dirty="0" smtClean="0"/>
              <a:t>※</a:t>
            </a:r>
            <a:r>
              <a:rPr kumimoji="1" lang="ja-JP" altLang="en-US" dirty="0" smtClean="0"/>
              <a:t>あなたをあるがままに受け入れてくれる人。</a:t>
            </a:r>
            <a:endParaRPr kumimoji="1" lang="en-US" altLang="ja-JP" dirty="0" smtClean="0"/>
          </a:p>
          <a:p>
            <a:pPr marL="0" indent="0">
              <a:buNone/>
            </a:pPr>
            <a:r>
              <a:rPr lang="en-US" altLang="ja-JP" dirty="0" smtClean="0"/>
              <a:t>※</a:t>
            </a:r>
            <a:r>
              <a:rPr lang="ja-JP" altLang="en-US" dirty="0" smtClean="0"/>
              <a:t>正直で誠実で信頼できる人。</a:t>
            </a:r>
            <a:endParaRPr lang="en-US" altLang="ja-JP" dirty="0" smtClean="0"/>
          </a:p>
          <a:p>
            <a:pPr marL="0" indent="0">
              <a:buNone/>
            </a:pPr>
            <a:r>
              <a:rPr kumimoji="1" lang="en-US" altLang="ja-JP" dirty="0" smtClean="0"/>
              <a:t>※</a:t>
            </a:r>
            <a:r>
              <a:rPr kumimoji="1" lang="ja-JP" altLang="en-US" dirty="0" smtClean="0"/>
              <a:t>あなたを励まし、必要な時に精神的に支えてくれる人。</a:t>
            </a:r>
            <a:endParaRPr kumimoji="1" lang="en-US" altLang="ja-JP" dirty="0" smtClean="0"/>
          </a:p>
          <a:p>
            <a:pPr marL="0" indent="0">
              <a:buNone/>
            </a:pPr>
            <a:r>
              <a:rPr lang="en-US" altLang="ja-JP" dirty="0" smtClean="0"/>
              <a:t>※</a:t>
            </a:r>
            <a:r>
              <a:rPr lang="ja-JP" altLang="en-US" dirty="0" smtClean="0"/>
              <a:t>あなたの価値を認めてくれる人。</a:t>
            </a:r>
            <a:endParaRPr lang="en-US" altLang="ja-JP" dirty="0" smtClean="0"/>
          </a:p>
          <a:p>
            <a:pPr marL="0" indent="0">
              <a:buNone/>
            </a:pPr>
            <a:r>
              <a:rPr kumimoji="1" lang="en-US" altLang="ja-JP" dirty="0" smtClean="0"/>
              <a:t>※</a:t>
            </a:r>
            <a:r>
              <a:rPr kumimoji="1" lang="ja-JP" altLang="en-US" dirty="0" smtClean="0"/>
              <a:t>あなたを尊敬してくれる人。</a:t>
            </a:r>
            <a:endParaRPr kumimoji="1" lang="ja-JP" altLang="en-US" dirty="0"/>
          </a:p>
        </p:txBody>
      </p:sp>
    </p:spTree>
    <p:extLst>
      <p:ext uri="{BB962C8B-B14F-4D97-AF65-F5344CB8AC3E}">
        <p14:creationId xmlns:p14="http://schemas.microsoft.com/office/powerpoint/2010/main" val="4544441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barn(inVertical)">
                                      <p:cBhvr>
                                        <p:cTn id="25" dur="500"/>
                                        <p:tgtEl>
                                          <p:spTgt spid="3">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Effect transition="in" filter="barn(inVertical)">
                                      <p:cBhvr>
                                        <p:cTn id="30" dur="5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barn(inVertical)">
                                      <p:cBhvr>
                                        <p:cTn id="35" dur="500"/>
                                        <p:tgtEl>
                                          <p:spTgt spid="3">
                                            <p:txEl>
                                              <p:pRg st="4" end="4"/>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6" presetClass="entr" presetSubtype="21" fill="hold" nodeType="clickEffect">
                                  <p:stCondLst>
                                    <p:cond delay="0"/>
                                  </p:stCondLst>
                                  <p:childTnLst>
                                    <p:set>
                                      <p:cBhvr>
                                        <p:cTn id="39" dur="1" fill="hold">
                                          <p:stCondLst>
                                            <p:cond delay="0"/>
                                          </p:stCondLst>
                                        </p:cTn>
                                        <p:tgtEl>
                                          <p:spTgt spid="3">
                                            <p:txEl>
                                              <p:pRg st="5" end="5"/>
                                            </p:txEl>
                                          </p:spTgt>
                                        </p:tgtEl>
                                        <p:attrNameLst>
                                          <p:attrName>style.visibility</p:attrName>
                                        </p:attrNameLst>
                                      </p:cBhvr>
                                      <p:to>
                                        <p:strVal val="visible"/>
                                      </p:to>
                                    </p:set>
                                    <p:animEffect transition="in" filter="barn(inVertical)">
                                      <p:cBhvr>
                                        <p:cTn id="40" dur="500"/>
                                        <p:tgtEl>
                                          <p:spTgt spid="3">
                                            <p:txEl>
                                              <p:pRg st="5" end="5"/>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6" presetClass="entr" presetSubtype="21" fill="hold" nodeType="clickEffect">
                                  <p:stCondLst>
                                    <p:cond delay="0"/>
                                  </p:stCondLst>
                                  <p:childTnLst>
                                    <p:set>
                                      <p:cBhvr>
                                        <p:cTn id="44" dur="1" fill="hold">
                                          <p:stCondLst>
                                            <p:cond delay="0"/>
                                          </p:stCondLst>
                                        </p:cTn>
                                        <p:tgtEl>
                                          <p:spTgt spid="3">
                                            <p:txEl>
                                              <p:pRg st="6" end="6"/>
                                            </p:txEl>
                                          </p:spTgt>
                                        </p:tgtEl>
                                        <p:attrNameLst>
                                          <p:attrName>style.visibility</p:attrName>
                                        </p:attrNameLst>
                                      </p:cBhvr>
                                      <p:to>
                                        <p:strVal val="visible"/>
                                      </p:to>
                                    </p:set>
                                    <p:animEffect transition="in" filter="barn(inVertical)">
                                      <p:cBhvr>
                                        <p:cTn id="45"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sz="quarter" idx="13"/>
          </p:nvPr>
        </p:nvSpPr>
        <p:spPr>
          <a:xfrm>
            <a:off x="659488" y="1260669"/>
            <a:ext cx="7772870" cy="4975539"/>
          </a:xfrm>
        </p:spPr>
        <p:txBody>
          <a:bodyPr/>
          <a:lstStyle/>
          <a:p>
            <a:pPr marL="0" indent="0">
              <a:buNone/>
            </a:pPr>
            <a:r>
              <a:rPr kumimoji="1" lang="ja-JP" altLang="en-US" dirty="0" smtClean="0"/>
              <a:t>・友人として好ましくない人。</a:t>
            </a:r>
            <a:endParaRPr kumimoji="1" lang="en-US" altLang="ja-JP" dirty="0" smtClean="0"/>
          </a:p>
          <a:p>
            <a:pPr marL="0" indent="0">
              <a:buNone/>
            </a:pPr>
            <a:endParaRPr lang="en-US" altLang="ja-JP" dirty="0"/>
          </a:p>
          <a:p>
            <a:pPr marL="0" indent="0">
              <a:buNone/>
            </a:pPr>
            <a:r>
              <a:rPr kumimoji="1" lang="en-US" altLang="ja-JP" dirty="0" smtClean="0"/>
              <a:t>※</a:t>
            </a:r>
            <a:r>
              <a:rPr lang="ja-JP" altLang="en-US" dirty="0" smtClean="0"/>
              <a:t>あなたにうそをつく人、自分のためにうそをついてほしいと頼む人。</a:t>
            </a:r>
            <a:endParaRPr lang="en-US" altLang="ja-JP" dirty="0" smtClean="0"/>
          </a:p>
          <a:p>
            <a:pPr marL="0" indent="0">
              <a:buNone/>
            </a:pPr>
            <a:r>
              <a:rPr kumimoji="1" lang="en-US" altLang="ja-JP" dirty="0" smtClean="0"/>
              <a:t>※</a:t>
            </a:r>
            <a:r>
              <a:rPr kumimoji="1" lang="ja-JP" altLang="en-US" dirty="0" smtClean="0"/>
              <a:t>あなたをいじるひと</a:t>
            </a:r>
            <a:endParaRPr kumimoji="1" lang="en-US" altLang="ja-JP" dirty="0" smtClean="0"/>
          </a:p>
          <a:p>
            <a:pPr marL="0" indent="0">
              <a:buNone/>
            </a:pPr>
            <a:r>
              <a:rPr lang="en-US" altLang="ja-JP" dirty="0" smtClean="0"/>
              <a:t>※</a:t>
            </a:r>
            <a:r>
              <a:rPr lang="ja-JP" altLang="en-US" dirty="0" smtClean="0"/>
              <a:t>自分が間違っているときも支援を求める人</a:t>
            </a:r>
            <a:endParaRPr lang="en-US" altLang="ja-JP" dirty="0" smtClean="0"/>
          </a:p>
          <a:p>
            <a:pPr marL="0" indent="0">
              <a:buNone/>
            </a:pPr>
            <a:r>
              <a:rPr kumimoji="1" lang="en-US" altLang="ja-JP" dirty="0" smtClean="0"/>
              <a:t>※</a:t>
            </a:r>
            <a:r>
              <a:rPr kumimoji="1" lang="ja-JP" altLang="en-US" dirty="0" smtClean="0"/>
              <a:t>あなたをトラブルにあきこむ人</a:t>
            </a:r>
            <a:endParaRPr kumimoji="1" lang="en-US" altLang="ja-JP" dirty="0" smtClean="0"/>
          </a:p>
          <a:p>
            <a:pPr marL="0" indent="0">
              <a:buNone/>
            </a:pPr>
            <a:endParaRPr lang="en-US" altLang="ja-JP" dirty="0"/>
          </a:p>
          <a:p>
            <a:pPr marL="0" indent="0">
              <a:buNone/>
            </a:pPr>
            <a:r>
              <a:rPr kumimoji="1" lang="ja-JP" altLang="en-US" dirty="0" smtClean="0"/>
              <a:t>友人関係が長続きするの</a:t>
            </a:r>
            <a:r>
              <a:rPr lang="ja-JP" altLang="en-US" dirty="0" smtClean="0"/>
              <a:t>は、似た環境で育ち、共通の価値観や信念を持ち、同じ活動を楽しむ場合で共通点が大きければ大きいほど、きずなは固くなり、成功をさらに楽しむことが出来る。</a:t>
            </a:r>
            <a:endParaRPr kumimoji="1" lang="ja-JP" altLang="en-US" dirty="0"/>
          </a:p>
        </p:txBody>
      </p:sp>
    </p:spTree>
    <p:extLst>
      <p:ext uri="{BB962C8B-B14F-4D97-AF65-F5344CB8AC3E}">
        <p14:creationId xmlns:p14="http://schemas.microsoft.com/office/powerpoint/2010/main" val="35286101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arn(inVertical)">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barn(inVertical)">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barn(inVertical)">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 calcmode="lin" valueType="num">
                                      <p:cBhvr additive="base">
                                        <p:cTn id="28"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2" presetClass="entr" presetSubtype="4" fill="hold" nodeType="clickEffect">
                                  <p:stCondLst>
                                    <p:cond delay="0"/>
                                  </p:stCondLst>
                                  <p:childTnLst>
                                    <p:set>
                                      <p:cBhvr>
                                        <p:cTn id="33" dur="1" fill="hold">
                                          <p:stCondLst>
                                            <p:cond delay="0"/>
                                          </p:stCondLst>
                                        </p:cTn>
                                        <p:tgtEl>
                                          <p:spTgt spid="3">
                                            <p:txEl>
                                              <p:pRg st="7" end="7"/>
                                            </p:txEl>
                                          </p:spTgt>
                                        </p:tgtEl>
                                        <p:attrNameLst>
                                          <p:attrName>style.visibility</p:attrName>
                                        </p:attrNameLst>
                                      </p:cBhvr>
                                      <p:to>
                                        <p:strVal val="visible"/>
                                      </p:to>
                                    </p:set>
                                    <p:animEffect transition="in" filter="wipe(down)">
                                      <p:cBhvr>
                                        <p:cTn id="34"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sz="quarter" idx="13"/>
          </p:nvPr>
        </p:nvSpPr>
        <p:spPr>
          <a:xfrm>
            <a:off x="556591" y="1440368"/>
            <a:ext cx="7894055" cy="4354145"/>
          </a:xfrm>
        </p:spPr>
        <p:txBody>
          <a:bodyPr>
            <a:normAutofit lnSpcReduction="10000"/>
          </a:bodyPr>
          <a:lstStyle/>
          <a:p>
            <a:pPr marL="0" indent="0">
              <a:buNone/>
            </a:pPr>
            <a:r>
              <a:rPr kumimoji="1" lang="ja-JP" altLang="en-US" sz="2800" dirty="0" smtClean="0"/>
              <a:t>バカにされても相手にしない。</a:t>
            </a:r>
            <a:endParaRPr kumimoji="1" lang="en-US" altLang="ja-JP" sz="2800" dirty="0" smtClean="0"/>
          </a:p>
          <a:p>
            <a:pPr marL="0" indent="0">
              <a:buNone/>
            </a:pPr>
            <a:endParaRPr lang="en-US" altLang="ja-JP" dirty="0"/>
          </a:p>
          <a:p>
            <a:pPr marL="0" indent="0">
              <a:buNone/>
            </a:pPr>
            <a:r>
              <a:rPr kumimoji="1" lang="ja-JP" altLang="en-US" dirty="0" smtClean="0"/>
              <a:t>なぜ、相手をバカにするようなことを言う人がいるのか？</a:t>
            </a:r>
            <a:endParaRPr kumimoji="1" lang="en-US" altLang="ja-JP" dirty="0" smtClean="0"/>
          </a:p>
          <a:p>
            <a:pPr marL="0" indent="0">
              <a:buNone/>
            </a:pPr>
            <a:r>
              <a:rPr kumimoji="1" lang="ja-JP" altLang="en-US" dirty="0" smtClean="0"/>
              <a:t>それには多くの意味不明な理由があるが、どれをとっても健全な理由ではない。</a:t>
            </a:r>
            <a:endParaRPr kumimoji="1" lang="en-US" altLang="ja-JP" dirty="0" smtClean="0"/>
          </a:p>
          <a:p>
            <a:pPr marL="0" indent="0">
              <a:buNone/>
            </a:pPr>
            <a:r>
              <a:rPr lang="ja-JP" altLang="en-US" dirty="0" smtClean="0"/>
              <a:t>では、どう対応すべきか・・・・</a:t>
            </a:r>
            <a:endParaRPr lang="en-US" altLang="ja-JP" dirty="0" smtClean="0"/>
          </a:p>
          <a:p>
            <a:pPr marL="0" indent="0">
              <a:buNone/>
            </a:pPr>
            <a:r>
              <a:rPr lang="ja-JP" altLang="en-US" dirty="0"/>
              <a:t>答</a:t>
            </a:r>
            <a:r>
              <a:rPr lang="ja-JP" altLang="en-US" dirty="0" smtClean="0"/>
              <a:t>えは</a:t>
            </a:r>
            <a:r>
              <a:rPr lang="ja-JP" altLang="en-US" dirty="0"/>
              <a:t>簡単</a:t>
            </a:r>
            <a:r>
              <a:rPr lang="ja-JP" altLang="en-US" dirty="0" smtClean="0"/>
              <a:t>である。相手をバカにする人に対しては、言い返さずにほほ笑めばいい。</a:t>
            </a:r>
          </a:p>
          <a:p>
            <a:pPr marL="0" indent="0">
              <a:buNone/>
            </a:pPr>
            <a:r>
              <a:rPr lang="ja-JP" altLang="en-US" dirty="0" smtClean="0"/>
              <a:t>結果的に相手は深く物事を考える人ではないのだから適当にしてほっとくのがいい。</a:t>
            </a:r>
            <a:endParaRPr lang="en-US" altLang="ja-JP" dirty="0"/>
          </a:p>
        </p:txBody>
      </p:sp>
    </p:spTree>
    <p:extLst>
      <p:ext uri="{BB962C8B-B14F-4D97-AF65-F5344CB8AC3E}">
        <p14:creationId xmlns:p14="http://schemas.microsoft.com/office/powerpoint/2010/main" val="7229539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barn(inVertical)">
                                      <p:cBhvr>
                                        <p:cTn id="25" dur="500"/>
                                        <p:tgtEl>
                                          <p:spTgt spid="3">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Effect transition="in" filter="barn(inVertical)">
                                      <p:cBhvr>
                                        <p:cTn id="30" dur="5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31"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6"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37"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38" dur="1000"/>
                                        <p:tgtEl>
                                          <p:spTgt spid="3">
                                            <p:txEl>
                                              <p:pRg st="4" end="4"/>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6" presetClass="entr" presetSubtype="21" fill="hold"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Effect transition="in" filter="barn(inVertical)">
                                      <p:cBhvr>
                                        <p:cTn id="43" dur="500"/>
                                        <p:tgtEl>
                                          <p:spTgt spid="3">
                                            <p:txEl>
                                              <p:pRg st="5" end="5"/>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16" presetClass="entr" presetSubtype="21" fill="hold" nodeType="clickEffect">
                                  <p:stCondLst>
                                    <p:cond delay="0"/>
                                  </p:stCondLst>
                                  <p:childTnLst>
                                    <p:set>
                                      <p:cBhvr>
                                        <p:cTn id="47" dur="1" fill="hold">
                                          <p:stCondLst>
                                            <p:cond delay="0"/>
                                          </p:stCondLst>
                                        </p:cTn>
                                        <p:tgtEl>
                                          <p:spTgt spid="3">
                                            <p:txEl>
                                              <p:pRg st="6" end="6"/>
                                            </p:txEl>
                                          </p:spTgt>
                                        </p:tgtEl>
                                        <p:attrNameLst>
                                          <p:attrName>style.visibility</p:attrName>
                                        </p:attrNameLst>
                                      </p:cBhvr>
                                      <p:to>
                                        <p:strVal val="visible"/>
                                      </p:to>
                                    </p:set>
                                    <p:animEffect transition="in" filter="barn(inVertical)">
                                      <p:cBhvr>
                                        <p:cTn id="48"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sz="quarter" idx="13"/>
          </p:nvPr>
        </p:nvSpPr>
        <p:spPr>
          <a:xfrm>
            <a:off x="685330" y="1179576"/>
            <a:ext cx="7772870" cy="5495543"/>
          </a:xfrm>
        </p:spPr>
        <p:txBody>
          <a:bodyPr>
            <a:normAutofit fontScale="92500" lnSpcReduction="20000"/>
          </a:bodyPr>
          <a:lstStyle/>
          <a:p>
            <a:pPr marL="0" indent="0">
              <a:buNone/>
            </a:pPr>
            <a:r>
              <a:rPr kumimoji="1" lang="ja-JP" altLang="en-US" sz="2800" dirty="0" smtClean="0"/>
              <a:t>・あの人に</a:t>
            </a:r>
            <a:r>
              <a:rPr lang="ja-JP" altLang="en-US" sz="2800" dirty="0" smtClean="0"/>
              <a:t>ついていけ</a:t>
            </a:r>
            <a:r>
              <a:rPr lang="ja-JP" altLang="en-US" sz="2800" dirty="0"/>
              <a:t>ば</a:t>
            </a:r>
            <a:r>
              <a:rPr kumimoji="1" lang="ja-JP" altLang="en-US" sz="2800" dirty="0" smtClean="0"/>
              <a:t>成功する。とは身勝手</a:t>
            </a:r>
            <a:r>
              <a:rPr lang="ja-JP" altLang="en-US" sz="2800" dirty="0" smtClean="0"/>
              <a:t>なバカ者がいう言葉。</a:t>
            </a:r>
            <a:endParaRPr lang="en-US" altLang="ja-JP" sz="2800" dirty="0" smtClean="0"/>
          </a:p>
          <a:p>
            <a:pPr marL="0" indent="0">
              <a:buNone/>
            </a:pPr>
            <a:endParaRPr lang="en-US" altLang="ja-JP" dirty="0"/>
          </a:p>
          <a:p>
            <a:pPr marL="0" indent="0">
              <a:buNone/>
            </a:pPr>
            <a:r>
              <a:rPr lang="ja-JP" altLang="en-US" dirty="0" smtClean="0"/>
              <a:t>あの</a:t>
            </a:r>
            <a:r>
              <a:rPr lang="ja-JP" altLang="en-US" dirty="0"/>
              <a:t>人</a:t>
            </a:r>
            <a:r>
              <a:rPr lang="ja-JP" altLang="en-US" dirty="0" smtClean="0"/>
              <a:t>についていけば必ず成功する。</a:t>
            </a:r>
            <a:endParaRPr lang="en-US" altLang="ja-JP" dirty="0" smtClean="0"/>
          </a:p>
          <a:p>
            <a:pPr marL="0" indent="0">
              <a:buNone/>
            </a:pPr>
            <a:r>
              <a:rPr lang="ja-JP" altLang="en-US" dirty="0" smtClean="0"/>
              <a:t>これを真に受け、成功するんだと勘違いをする人間がいる。</a:t>
            </a:r>
            <a:endParaRPr lang="en-US" altLang="ja-JP" dirty="0" smtClean="0"/>
          </a:p>
          <a:p>
            <a:pPr marL="0" indent="0">
              <a:buNone/>
            </a:pPr>
            <a:r>
              <a:rPr lang="ja-JP" altLang="en-US" dirty="0" smtClean="0"/>
              <a:t>こんな言葉をうのみにして部署に掘り込まれると痛い目に合うのは目に見えている。</a:t>
            </a:r>
            <a:endParaRPr lang="en-US" altLang="ja-JP" dirty="0" smtClean="0"/>
          </a:p>
          <a:p>
            <a:pPr marL="0" indent="0">
              <a:buNone/>
            </a:pPr>
            <a:r>
              <a:rPr lang="ja-JP" altLang="en-US" dirty="0" smtClean="0"/>
              <a:t>社会に出るというのは、毒蛇、毒グモ、猛獣などが山ほどいるジャングルだと想像してみてください。</a:t>
            </a:r>
            <a:endParaRPr lang="en-US" altLang="ja-JP" dirty="0" smtClean="0"/>
          </a:p>
          <a:p>
            <a:pPr marL="0" indent="0">
              <a:buNone/>
            </a:pPr>
            <a:r>
              <a:rPr lang="ja-JP" altLang="en-US" dirty="0" smtClean="0"/>
              <a:t>無防備な状態であの人についていけばジャングルも突破できる。そんな甘いものではないです。</a:t>
            </a:r>
            <a:endParaRPr lang="en-US" altLang="ja-JP" dirty="0" smtClean="0"/>
          </a:p>
          <a:p>
            <a:pPr marL="0" indent="0">
              <a:buNone/>
            </a:pPr>
            <a:r>
              <a:rPr lang="ja-JP" altLang="en-US" dirty="0" smtClean="0"/>
              <a:t>そんなことより、毒グモ、毒蛇、猛獣に襲われないようにどう対応していくべきかをアドバイスしてくれる人間、そして、道理に基づきアドバイスをしてくれる人間についていくべきである。</a:t>
            </a:r>
            <a:endParaRPr lang="en-US" altLang="ja-JP" dirty="0" smtClean="0"/>
          </a:p>
          <a:p>
            <a:pPr marL="0" indent="0">
              <a:buNone/>
            </a:pPr>
            <a:endParaRPr lang="en-US" altLang="ja-JP" dirty="0" smtClean="0"/>
          </a:p>
          <a:p>
            <a:pPr marL="0" indent="0">
              <a:buNone/>
            </a:pPr>
            <a:endParaRPr kumimoji="1" lang="en-US" altLang="ja-JP" dirty="0"/>
          </a:p>
          <a:p>
            <a:pPr marL="0" indent="0">
              <a:buNone/>
            </a:pPr>
            <a:endParaRPr kumimoji="1" lang="ja-JP" altLang="en-US" dirty="0"/>
          </a:p>
        </p:txBody>
      </p:sp>
    </p:spTree>
    <p:extLst>
      <p:ext uri="{BB962C8B-B14F-4D97-AF65-F5344CB8AC3E}">
        <p14:creationId xmlns:p14="http://schemas.microsoft.com/office/powerpoint/2010/main" val="38667113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barn(inVertical)">
                                      <p:cBhvr>
                                        <p:cTn id="25" dur="500"/>
                                        <p:tgtEl>
                                          <p:spTgt spid="3">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Effect transition="in" filter="barn(inVertical)">
                                      <p:cBhvr>
                                        <p:cTn id="30" dur="5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barn(inVertical)">
                                      <p:cBhvr>
                                        <p:cTn id="35" dur="500"/>
                                        <p:tgtEl>
                                          <p:spTgt spid="3">
                                            <p:txEl>
                                              <p:pRg st="4" end="4"/>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6" presetClass="entr" presetSubtype="21" fill="hold" nodeType="clickEffect">
                                  <p:stCondLst>
                                    <p:cond delay="0"/>
                                  </p:stCondLst>
                                  <p:childTnLst>
                                    <p:set>
                                      <p:cBhvr>
                                        <p:cTn id="39" dur="1" fill="hold">
                                          <p:stCondLst>
                                            <p:cond delay="0"/>
                                          </p:stCondLst>
                                        </p:cTn>
                                        <p:tgtEl>
                                          <p:spTgt spid="3">
                                            <p:txEl>
                                              <p:pRg st="5" end="5"/>
                                            </p:txEl>
                                          </p:spTgt>
                                        </p:tgtEl>
                                        <p:attrNameLst>
                                          <p:attrName>style.visibility</p:attrName>
                                        </p:attrNameLst>
                                      </p:cBhvr>
                                      <p:to>
                                        <p:strVal val="visible"/>
                                      </p:to>
                                    </p:set>
                                    <p:animEffect transition="in" filter="barn(inVertical)">
                                      <p:cBhvr>
                                        <p:cTn id="40" dur="500"/>
                                        <p:tgtEl>
                                          <p:spTgt spid="3">
                                            <p:txEl>
                                              <p:pRg st="5" end="5"/>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6" presetClass="entr" presetSubtype="21" fill="hold" nodeType="clickEffect">
                                  <p:stCondLst>
                                    <p:cond delay="0"/>
                                  </p:stCondLst>
                                  <p:childTnLst>
                                    <p:set>
                                      <p:cBhvr>
                                        <p:cTn id="44" dur="1" fill="hold">
                                          <p:stCondLst>
                                            <p:cond delay="0"/>
                                          </p:stCondLst>
                                        </p:cTn>
                                        <p:tgtEl>
                                          <p:spTgt spid="3">
                                            <p:txEl>
                                              <p:pRg st="6" end="6"/>
                                            </p:txEl>
                                          </p:spTgt>
                                        </p:tgtEl>
                                        <p:attrNameLst>
                                          <p:attrName>style.visibility</p:attrName>
                                        </p:attrNameLst>
                                      </p:cBhvr>
                                      <p:to>
                                        <p:strVal val="visible"/>
                                      </p:to>
                                    </p:set>
                                    <p:animEffect transition="in" filter="barn(inVertical)">
                                      <p:cBhvr>
                                        <p:cTn id="45" dur="500"/>
                                        <p:tgtEl>
                                          <p:spTgt spid="3">
                                            <p:txEl>
                                              <p:pRg st="6" end="6"/>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45" presetClass="entr" presetSubtype="0" fill="hold" nodeType="clickEffect">
                                  <p:stCondLst>
                                    <p:cond delay="0"/>
                                  </p:stCondLst>
                                  <p:childTnLst>
                                    <p:set>
                                      <p:cBhvr>
                                        <p:cTn id="49" dur="1" fill="hold">
                                          <p:stCondLst>
                                            <p:cond delay="0"/>
                                          </p:stCondLst>
                                        </p:cTn>
                                        <p:tgtEl>
                                          <p:spTgt spid="3">
                                            <p:txEl>
                                              <p:pRg st="7" end="7"/>
                                            </p:txEl>
                                          </p:spTgt>
                                        </p:tgtEl>
                                        <p:attrNameLst>
                                          <p:attrName>style.visibility</p:attrName>
                                        </p:attrNameLst>
                                      </p:cBhvr>
                                      <p:to>
                                        <p:strVal val="visible"/>
                                      </p:to>
                                    </p:set>
                                    <p:animEffect transition="in" filter="fade">
                                      <p:cBhvr>
                                        <p:cTn id="50" dur="2000"/>
                                        <p:tgtEl>
                                          <p:spTgt spid="3">
                                            <p:txEl>
                                              <p:pRg st="7" end="7"/>
                                            </p:txEl>
                                          </p:spTgt>
                                        </p:tgtEl>
                                      </p:cBhvr>
                                    </p:animEffect>
                                    <p:anim calcmode="lin" valueType="num">
                                      <p:cBhvr>
                                        <p:cTn id="51" dur="2000" fill="hold"/>
                                        <p:tgtEl>
                                          <p:spTgt spid="3">
                                            <p:txEl>
                                              <p:pRg st="7" end="7"/>
                                            </p:txEl>
                                          </p:spTgt>
                                        </p:tgtEl>
                                        <p:attrNameLst>
                                          <p:attrName>ppt_w</p:attrName>
                                        </p:attrNameLst>
                                      </p:cBhvr>
                                      <p:tavLst>
                                        <p:tav tm="0" fmla="#ppt_w*sin(2.5*pi*$)">
                                          <p:val>
                                            <p:fltVal val="0"/>
                                          </p:val>
                                        </p:tav>
                                        <p:tav tm="100000">
                                          <p:val>
                                            <p:fltVal val="1"/>
                                          </p:val>
                                        </p:tav>
                                      </p:tavLst>
                                    </p:anim>
                                    <p:anim calcmode="lin" valueType="num">
                                      <p:cBhvr>
                                        <p:cTn id="52" dur="2000" fill="hold"/>
                                        <p:tgtEl>
                                          <p:spTgt spid="3">
                                            <p:txEl>
                                              <p:pRg st="7" end="7"/>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b="1" dirty="0"/>
              <a:t>６．偉人の</a:t>
            </a:r>
            <a:r>
              <a:rPr lang="ja-JP" altLang="en-US" b="1" dirty="0" smtClean="0"/>
              <a:t>名言集</a:t>
            </a:r>
            <a:endParaRPr kumimoji="1" lang="ja-JP" altLang="en-US" dirty="0"/>
          </a:p>
        </p:txBody>
      </p:sp>
      <p:sp>
        <p:nvSpPr>
          <p:cNvPr id="3" name="コンテンツ プレースホルダー 2"/>
          <p:cNvSpPr>
            <a:spLocks noGrp="1"/>
          </p:cNvSpPr>
          <p:nvPr>
            <p:ph sz="quarter" idx="13"/>
          </p:nvPr>
        </p:nvSpPr>
        <p:spPr/>
        <p:txBody>
          <a:bodyPr>
            <a:normAutofit fontScale="92500" lnSpcReduction="20000"/>
          </a:bodyPr>
          <a:lstStyle/>
          <a:p>
            <a:pPr marL="0" indent="0">
              <a:buNone/>
            </a:pPr>
            <a:r>
              <a:rPr kumimoji="1" lang="ja-JP" altLang="en-US" dirty="0" smtClean="0"/>
              <a:t>１、目標を達成するには、全力で取り組む</a:t>
            </a:r>
            <a:r>
              <a:rPr lang="ja-JP" altLang="en-US" dirty="0"/>
              <a:t>以外</a:t>
            </a:r>
            <a:r>
              <a:rPr lang="ja-JP" altLang="en-US" dirty="0" smtClean="0"/>
              <a:t>に方法はない。そこに近道はない。</a:t>
            </a:r>
            <a:endParaRPr lang="en-US" altLang="ja-JP" dirty="0" smtClean="0"/>
          </a:p>
          <a:p>
            <a:pPr marL="0" indent="0">
              <a:buNone/>
            </a:pPr>
            <a:endParaRPr kumimoji="1" lang="en-US" altLang="ja-JP" dirty="0"/>
          </a:p>
          <a:p>
            <a:pPr marL="0" indent="0">
              <a:buNone/>
            </a:pPr>
            <a:r>
              <a:rPr lang="ja-JP" altLang="en-US" dirty="0" smtClean="0"/>
              <a:t>２、重要なのは行為そのものであって、結果ではない。行為が実を結ぶかどうかは、自分の力でどうなるものではなく、生きているうちにわかるとも限らない。だが、正しいと信ずることを行いなさい。何もしなければなんの結果もない。</a:t>
            </a:r>
            <a:endParaRPr lang="en-US" altLang="ja-JP" dirty="0" smtClean="0"/>
          </a:p>
          <a:p>
            <a:pPr marL="0" indent="0">
              <a:buNone/>
            </a:pPr>
            <a:endParaRPr kumimoji="1" lang="en-US" altLang="ja-JP" dirty="0"/>
          </a:p>
          <a:p>
            <a:pPr marL="0" indent="0">
              <a:buNone/>
            </a:pPr>
            <a:r>
              <a:rPr lang="ja-JP" altLang="en-US" dirty="0" smtClean="0"/>
              <a:t>３、もうこれで満足だというときは、すなわち、衰えるときである。</a:t>
            </a:r>
            <a:endParaRPr lang="en-US" altLang="ja-JP" dirty="0" smtClean="0"/>
          </a:p>
          <a:p>
            <a:pPr marL="0" indent="0">
              <a:buNone/>
            </a:pPr>
            <a:endParaRPr kumimoji="1" lang="ja-JP" altLang="en-US" dirty="0"/>
          </a:p>
        </p:txBody>
      </p:sp>
    </p:spTree>
    <p:extLst>
      <p:ext uri="{BB962C8B-B14F-4D97-AF65-F5344CB8AC3E}">
        <p14:creationId xmlns:p14="http://schemas.microsoft.com/office/powerpoint/2010/main" val="1332847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animEffect transition="in" filter="barn(inVertical)">
                                      <p:cBhvr>
                                        <p:cTn id="25" dur="500"/>
                                        <p:tgtEl>
                                          <p:spTgt spid="3">
                                            <p:txEl>
                                              <p:pRg st="0" end="0"/>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Effect transition="in" filter="barn(inVertical)">
                                      <p:cBhvr>
                                        <p:cTn id="30" dur="500"/>
                                        <p:tgtEl>
                                          <p:spTgt spid="3">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barn(inVertical)">
                                      <p:cBhvr>
                                        <p:cTn id="35"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sz="quarter" idx="13"/>
          </p:nvPr>
        </p:nvSpPr>
        <p:spPr>
          <a:xfrm>
            <a:off x="755374" y="1294076"/>
            <a:ext cx="7772870" cy="5001768"/>
          </a:xfrm>
        </p:spPr>
        <p:txBody>
          <a:bodyPr>
            <a:normAutofit/>
          </a:bodyPr>
          <a:lstStyle/>
          <a:p>
            <a:pPr marL="0" indent="0">
              <a:buNone/>
            </a:pPr>
            <a:r>
              <a:rPr kumimoji="1" lang="ja-JP" altLang="en-US" sz="2800" dirty="0" smtClean="0"/>
              <a:t>・役に立とうとする。</a:t>
            </a:r>
            <a:endParaRPr kumimoji="1" lang="en-US" altLang="ja-JP" sz="2800" dirty="0" smtClean="0"/>
          </a:p>
          <a:p>
            <a:pPr marL="0" indent="0">
              <a:buNone/>
            </a:pPr>
            <a:endParaRPr lang="en-US" altLang="ja-JP" dirty="0"/>
          </a:p>
          <a:p>
            <a:pPr marL="0" indent="0">
              <a:buNone/>
            </a:pPr>
            <a:r>
              <a:rPr kumimoji="1" lang="ja-JP" altLang="en-US" dirty="0" smtClean="0"/>
              <a:t>そもそも、仕事とは何なのか。誰かの役に立つことです。誰かが何かをしてほしいところに</a:t>
            </a:r>
            <a:r>
              <a:rPr lang="ja-JP" altLang="en-US" dirty="0" smtClean="0"/>
              <a:t>仕</a:t>
            </a:r>
            <a:r>
              <a:rPr kumimoji="1" lang="ja-JP" altLang="en-US" dirty="0" smtClean="0"/>
              <a:t>事は存在しています。</a:t>
            </a:r>
            <a:endParaRPr kumimoji="1" lang="en-US" altLang="ja-JP" dirty="0" smtClean="0"/>
          </a:p>
          <a:p>
            <a:pPr marL="0" indent="0">
              <a:buNone/>
            </a:pPr>
            <a:r>
              <a:rPr kumimoji="1" lang="ja-JP" altLang="en-US" dirty="0" smtClean="0"/>
              <a:t>何より大事なのは役に立とうという思いを</a:t>
            </a:r>
            <a:r>
              <a:rPr lang="ja-JP" altLang="en-US" dirty="0"/>
              <a:t>持</a:t>
            </a:r>
            <a:r>
              <a:rPr lang="ja-JP" altLang="en-US" dirty="0" smtClean="0"/>
              <a:t>ち</a:t>
            </a:r>
            <a:r>
              <a:rPr kumimoji="1" lang="ja-JP" altLang="en-US" dirty="0" smtClean="0"/>
              <a:t>仕事にはげむこと。</a:t>
            </a:r>
            <a:endParaRPr kumimoji="1" lang="en-US" altLang="ja-JP" dirty="0" smtClean="0"/>
          </a:p>
          <a:p>
            <a:pPr marL="0" indent="0">
              <a:buNone/>
            </a:pPr>
            <a:r>
              <a:rPr kumimoji="1" lang="ja-JP" altLang="en-US" dirty="0" smtClean="0"/>
              <a:t>それが最終的に大きな結果をもたらすことになります。</a:t>
            </a:r>
            <a:endParaRPr kumimoji="1" lang="en-US" altLang="ja-JP" dirty="0" smtClean="0"/>
          </a:p>
          <a:p>
            <a:pPr marL="0" indent="0">
              <a:buNone/>
            </a:pPr>
            <a:r>
              <a:rPr kumimoji="1" lang="ja-JP" altLang="en-US" dirty="0" smtClean="0"/>
              <a:t>結果を意識する前に、どうしたら役に立てるのか考えてください。</a:t>
            </a:r>
            <a:endParaRPr kumimoji="1" lang="en-US" altLang="ja-JP" dirty="0" smtClean="0"/>
          </a:p>
          <a:p>
            <a:pPr marL="0" indent="0">
              <a:buNone/>
            </a:pPr>
            <a:r>
              <a:rPr kumimoji="1" lang="ja-JP" altLang="en-US" dirty="0" smtClean="0"/>
              <a:t>本質をきちんと理解しそれを貫いていくことが役に立とうとすることの原点になります。</a:t>
            </a:r>
            <a:endParaRPr kumimoji="1" lang="ja-JP" altLang="en-US" dirty="0"/>
          </a:p>
        </p:txBody>
      </p:sp>
    </p:spTree>
    <p:extLst>
      <p:ext uri="{BB962C8B-B14F-4D97-AF65-F5344CB8AC3E}">
        <p14:creationId xmlns:p14="http://schemas.microsoft.com/office/powerpoint/2010/main" val="14429568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barn(inVertical)">
                                      <p:cBhvr>
                                        <p:cTn id="25" dur="500"/>
                                        <p:tgtEl>
                                          <p:spTgt spid="3">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Effect transition="in" filter="barn(inVertical)">
                                      <p:cBhvr>
                                        <p:cTn id="30" dur="500"/>
                                        <p:tgtEl>
                                          <p:spTgt spid="3">
                                            <p:txEl>
                                              <p:pRg st="3" end="3"/>
                                            </p:txEl>
                                          </p:spTgt>
                                        </p:tgtEl>
                                      </p:cBhvr>
                                    </p:animEffect>
                                  </p:childTnLst>
                                </p:cTn>
                              </p:par>
                              <p:par>
                                <p:cTn id="31" presetID="16" presetClass="entr" presetSubtype="21" fill="hold" nodeType="with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barn(inVertical)">
                                      <p:cBhvr>
                                        <p:cTn id="33" dur="500"/>
                                        <p:tgtEl>
                                          <p:spTgt spid="3">
                                            <p:txEl>
                                              <p:pRg st="4" end="4"/>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6" presetClass="entr" presetSubtype="21" fill="hold" nodeType="click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Effect transition="in" filter="barn(inVertical)">
                                      <p:cBhvr>
                                        <p:cTn id="38" dur="500"/>
                                        <p:tgtEl>
                                          <p:spTgt spid="3">
                                            <p:txEl>
                                              <p:pRg st="5" end="5"/>
                                            </p:txEl>
                                          </p:spTgt>
                                        </p:tgtEl>
                                      </p:cBhvr>
                                    </p:animEffect>
                                  </p:childTnLst>
                                </p:cTn>
                              </p:par>
                              <p:par>
                                <p:cTn id="39" presetID="16" presetClass="entr" presetSubtype="21" fill="hold" nodeType="with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Effect transition="in" filter="barn(inVertical)">
                                      <p:cBhvr>
                                        <p:cTn id="41"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sz="quarter" idx="13"/>
          </p:nvPr>
        </p:nvSpPr>
        <p:spPr>
          <a:xfrm>
            <a:off x="685330" y="1517905"/>
            <a:ext cx="7772870" cy="4273296"/>
          </a:xfrm>
        </p:spPr>
        <p:txBody>
          <a:bodyPr>
            <a:normAutofit fontScale="92500"/>
          </a:bodyPr>
          <a:lstStyle/>
          <a:p>
            <a:pPr marL="0" indent="0">
              <a:buNone/>
            </a:pPr>
            <a:r>
              <a:rPr kumimoji="1" lang="ja-JP" altLang="en-US" dirty="0" smtClean="0"/>
              <a:t>４、人間いくつになっても新たな道へ踏み出す時が来る。それまでの苦労や人生体験は、その時のための基本教育。</a:t>
            </a:r>
            <a:endParaRPr kumimoji="1" lang="en-US" altLang="ja-JP" dirty="0" smtClean="0"/>
          </a:p>
          <a:p>
            <a:pPr marL="0" indent="0">
              <a:buNone/>
            </a:pPr>
            <a:endParaRPr lang="en-US" altLang="ja-JP" dirty="0"/>
          </a:p>
          <a:p>
            <a:pPr marL="0" indent="0">
              <a:buNone/>
            </a:pPr>
            <a:r>
              <a:rPr kumimoji="1" lang="ja-JP" altLang="en-US" dirty="0" smtClean="0"/>
              <a:t>５、この世には</a:t>
            </a:r>
            <a:r>
              <a:rPr lang="ja-JP" altLang="en-US" dirty="0"/>
              <a:t>二種類</a:t>
            </a:r>
            <a:r>
              <a:rPr kumimoji="1" lang="ja-JP" altLang="en-US" dirty="0" smtClean="0"/>
              <a:t>の人間がいる。努力する人と、人の努力に頼る人。</a:t>
            </a:r>
            <a:endParaRPr kumimoji="1" lang="en-US" altLang="ja-JP" dirty="0" smtClean="0"/>
          </a:p>
          <a:p>
            <a:pPr marL="0" indent="0">
              <a:buNone/>
            </a:pPr>
            <a:endParaRPr lang="en-US" altLang="ja-JP" dirty="0"/>
          </a:p>
          <a:p>
            <a:pPr marL="0" indent="0">
              <a:buNone/>
            </a:pPr>
            <a:r>
              <a:rPr kumimoji="1" lang="ja-JP" altLang="en-US" dirty="0" smtClean="0"/>
              <a:t>６、やってみせ、言って聞かせて、させてみせ、褒めてやらねば人は</a:t>
            </a:r>
            <a:r>
              <a:rPr kumimoji="1" lang="ja-JP" altLang="en-US" dirty="0" err="1" smtClean="0"/>
              <a:t>動かじ</a:t>
            </a:r>
            <a:endParaRPr kumimoji="1" lang="en-US" altLang="ja-JP" dirty="0" smtClean="0"/>
          </a:p>
          <a:p>
            <a:pPr marL="0" indent="0">
              <a:buNone/>
            </a:pPr>
            <a:endParaRPr lang="en-US" altLang="ja-JP" dirty="0"/>
          </a:p>
          <a:p>
            <a:pPr marL="0" indent="0">
              <a:buNone/>
            </a:pPr>
            <a:r>
              <a:rPr kumimoji="1" lang="ja-JP" altLang="en-US" dirty="0" smtClean="0"/>
              <a:t>７、人生は、見たり、聞いたり、試したり、３つの知恵でまとまっているが、多くの人は見たり聞いたりで、一番重要な、試したりをほとんどしていない。</a:t>
            </a:r>
            <a:endParaRPr kumimoji="1" lang="en-US" altLang="ja-JP" dirty="0" smtClean="0"/>
          </a:p>
          <a:p>
            <a:pPr marL="0" indent="0">
              <a:buNone/>
            </a:pPr>
            <a:endParaRPr kumimoji="1" lang="ja-JP" altLang="en-US" dirty="0"/>
          </a:p>
        </p:txBody>
      </p:sp>
    </p:spTree>
    <p:extLst>
      <p:ext uri="{BB962C8B-B14F-4D97-AF65-F5344CB8AC3E}">
        <p14:creationId xmlns:p14="http://schemas.microsoft.com/office/powerpoint/2010/main" val="1663378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arn(inVertical)">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barn(inVertical)">
                                      <p:cBhvr>
                                        <p:cTn id="2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sz="quarter" idx="13"/>
          </p:nvPr>
        </p:nvSpPr>
        <p:spPr>
          <a:xfrm>
            <a:off x="685330" y="1399032"/>
            <a:ext cx="7772870" cy="5065775"/>
          </a:xfrm>
        </p:spPr>
        <p:txBody>
          <a:bodyPr>
            <a:normAutofit/>
          </a:bodyPr>
          <a:lstStyle/>
          <a:p>
            <a:pPr marL="0" indent="0">
              <a:buNone/>
            </a:pPr>
            <a:r>
              <a:rPr lang="ja-JP" altLang="en-US" dirty="0" smtClean="0"/>
              <a:t>８、</a:t>
            </a:r>
            <a:r>
              <a:rPr kumimoji="1" lang="ja-JP" altLang="en-US" dirty="0" smtClean="0"/>
              <a:t>男の修行</a:t>
            </a:r>
            <a:endParaRPr kumimoji="1" lang="en-US" altLang="ja-JP" dirty="0" smtClean="0"/>
          </a:p>
          <a:p>
            <a:pPr marL="0" indent="0">
              <a:buNone/>
            </a:pPr>
            <a:r>
              <a:rPr lang="ja-JP" altLang="en-US" dirty="0" smtClean="0"/>
              <a:t>苦しい</a:t>
            </a:r>
            <a:r>
              <a:rPr lang="ja-JP" altLang="en-US" dirty="0"/>
              <a:t>時</a:t>
            </a:r>
            <a:r>
              <a:rPr lang="ja-JP" altLang="en-US" dirty="0" smtClean="0"/>
              <a:t>もあるだろう。言いたいこともあるだろう。不満なこともあるだろう。腹の立つこともあるだろう。泣きたいときもあるだろう。これらをじっとこらえていくのが男の修行である。</a:t>
            </a:r>
            <a:endParaRPr lang="en-US" altLang="ja-JP" dirty="0" smtClean="0"/>
          </a:p>
          <a:p>
            <a:pPr marL="0" indent="0">
              <a:buNone/>
            </a:pPr>
            <a:endParaRPr kumimoji="1" lang="en-US" altLang="ja-JP" dirty="0"/>
          </a:p>
          <a:p>
            <a:pPr marL="0" indent="0">
              <a:buNone/>
            </a:pPr>
            <a:r>
              <a:rPr lang="ja-JP" altLang="en-US" dirty="0" smtClean="0"/>
              <a:t>９、相手の過ちを必要以上に追及した瞬間、不幸が始まります。</a:t>
            </a:r>
            <a:endParaRPr lang="en-US" altLang="ja-JP" dirty="0" smtClean="0"/>
          </a:p>
          <a:p>
            <a:pPr marL="0" indent="0">
              <a:buNone/>
            </a:pPr>
            <a:endParaRPr kumimoji="1" lang="en-US" altLang="ja-JP" dirty="0"/>
          </a:p>
          <a:p>
            <a:pPr marL="0" indent="0">
              <a:buNone/>
            </a:pPr>
            <a:r>
              <a:rPr lang="ja-JP" altLang="en-US" dirty="0" smtClean="0"/>
              <a:t>１０、</a:t>
            </a:r>
            <a:r>
              <a:rPr lang="ja-JP" altLang="en-US" dirty="0"/>
              <a:t>我々は、最初から苦しむ方向をとったから</a:t>
            </a:r>
            <a:r>
              <a:rPr lang="ja-JP" altLang="en-US" dirty="0" smtClean="0"/>
              <a:t>、あと</a:t>
            </a:r>
            <a:r>
              <a:rPr lang="ja-JP" altLang="en-US" dirty="0"/>
              <a:t>は楽になった</a:t>
            </a:r>
            <a:r>
              <a:rPr lang="ja-JP" altLang="en-US" dirty="0" smtClean="0"/>
              <a:t>。マネを</a:t>
            </a:r>
            <a:r>
              <a:rPr lang="ja-JP" altLang="en-US" dirty="0"/>
              <a:t>して楽をしたものは</a:t>
            </a:r>
            <a:r>
              <a:rPr lang="ja-JP" altLang="en-US" dirty="0" smtClean="0"/>
              <a:t>、その後</a:t>
            </a:r>
            <a:r>
              <a:rPr lang="ja-JP" altLang="en-US" dirty="0"/>
              <a:t>に苦しむことになる。</a:t>
            </a:r>
          </a:p>
          <a:p>
            <a:pPr marL="0" indent="0">
              <a:buNone/>
            </a:pPr>
            <a:endParaRPr kumimoji="1" lang="en-US" altLang="ja-JP" dirty="0" smtClean="0"/>
          </a:p>
          <a:p>
            <a:pPr marL="0" indent="0">
              <a:buNone/>
            </a:pPr>
            <a:r>
              <a:rPr lang="ja-JP" altLang="en-US" dirty="0" smtClean="0"/>
              <a:t>１１、</a:t>
            </a:r>
            <a:r>
              <a:rPr lang="ja-JP" altLang="en-US" dirty="0"/>
              <a:t>モチベーションとは</a:t>
            </a:r>
            <a:r>
              <a:rPr lang="ja-JP" altLang="en-US" dirty="0" smtClean="0"/>
              <a:t>、命令</a:t>
            </a:r>
            <a:r>
              <a:rPr lang="ja-JP" altLang="en-US" dirty="0"/>
              <a:t>や指示で生み出せないものである。</a:t>
            </a:r>
          </a:p>
          <a:p>
            <a:pPr marL="0" indent="0">
              <a:buNone/>
            </a:pPr>
            <a:endParaRPr kumimoji="1" lang="ja-JP" altLang="en-US" dirty="0"/>
          </a:p>
        </p:txBody>
      </p:sp>
    </p:spTree>
    <p:extLst>
      <p:ext uri="{BB962C8B-B14F-4D97-AF65-F5344CB8AC3E}">
        <p14:creationId xmlns:p14="http://schemas.microsoft.com/office/powerpoint/2010/main" val="17864678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arn(inVertical)">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barn(inVertical)">
                                      <p:cBhvr>
                                        <p:cTn id="15" dur="500"/>
                                        <p:tgtEl>
                                          <p:spTgt spid="3">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nodeType="clickEffect">
                                  <p:stCondLst>
                                    <p:cond delay="0"/>
                                  </p:stCondLst>
                                  <p:childTnLst>
                                    <p:set>
                                      <p:cBhvr>
                                        <p:cTn id="19" dur="1" fill="hold">
                                          <p:stCondLst>
                                            <p:cond delay="0"/>
                                          </p:stCondLst>
                                        </p:cTn>
                                        <p:tgtEl>
                                          <p:spTgt spid="3">
                                            <p:txEl>
                                              <p:pRg st="5" end="5"/>
                                            </p:txEl>
                                          </p:spTgt>
                                        </p:tgtEl>
                                        <p:attrNameLst>
                                          <p:attrName>style.visibility</p:attrName>
                                        </p:attrNameLst>
                                      </p:cBhvr>
                                      <p:to>
                                        <p:strVal val="visible"/>
                                      </p:to>
                                    </p:set>
                                    <p:animEffect transition="in" filter="barn(inVertical)">
                                      <p:cBhvr>
                                        <p:cTn id="20" dur="500"/>
                                        <p:tgtEl>
                                          <p:spTgt spid="3">
                                            <p:txEl>
                                              <p:pRg st="5" end="5"/>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Effect transition="in" filter="barn(inVertical)">
                                      <p:cBhvr>
                                        <p:cTn id="25"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sz="quarter" idx="13"/>
          </p:nvPr>
        </p:nvSpPr>
        <p:spPr>
          <a:xfrm>
            <a:off x="685330" y="1389889"/>
            <a:ext cx="7772870" cy="4401312"/>
          </a:xfrm>
        </p:spPr>
        <p:txBody>
          <a:bodyPr/>
          <a:lstStyle/>
          <a:p>
            <a:pPr marL="0" indent="0">
              <a:buNone/>
            </a:pPr>
            <a:r>
              <a:rPr kumimoji="1" lang="ja-JP" altLang="en-US" dirty="0" smtClean="0"/>
              <a:t>１２、</a:t>
            </a:r>
            <a:r>
              <a:rPr lang="ja-JP" altLang="en-US" dirty="0"/>
              <a:t>まともではない人間の相手をまともにすることは</a:t>
            </a:r>
            <a:r>
              <a:rPr lang="ja-JP" altLang="en-US" dirty="0" smtClean="0"/>
              <a:t>ない</a:t>
            </a:r>
            <a:endParaRPr lang="en-US" altLang="ja-JP" dirty="0" smtClean="0"/>
          </a:p>
          <a:p>
            <a:pPr marL="0" indent="0">
              <a:buNone/>
            </a:pPr>
            <a:endParaRPr kumimoji="1" lang="en-US" altLang="ja-JP" dirty="0"/>
          </a:p>
          <a:p>
            <a:pPr marL="0" indent="0">
              <a:buNone/>
            </a:pPr>
            <a:r>
              <a:rPr lang="ja-JP" altLang="en-US" dirty="0"/>
              <a:t>１３、精神的に向上心のないものは馬鹿</a:t>
            </a:r>
            <a:r>
              <a:rPr lang="ja-JP" altLang="en-US" dirty="0" smtClean="0"/>
              <a:t>だ</a:t>
            </a:r>
            <a:endParaRPr lang="en-US" altLang="ja-JP" dirty="0" smtClean="0"/>
          </a:p>
          <a:p>
            <a:pPr marL="0" indent="0">
              <a:buNone/>
            </a:pPr>
            <a:endParaRPr kumimoji="1" lang="en-US" altLang="ja-JP" dirty="0"/>
          </a:p>
          <a:p>
            <a:pPr marL="0" indent="0">
              <a:buNone/>
            </a:pPr>
            <a:r>
              <a:rPr lang="ja-JP" altLang="en-US" dirty="0" smtClean="0"/>
              <a:t>１４、出世とは、世に出る　と書く。会社に評価してもらうためではなくどこに行っても通用する自分になるために頑張ること。</a:t>
            </a:r>
            <a:endParaRPr lang="en-US" altLang="ja-JP" dirty="0" smtClean="0"/>
          </a:p>
          <a:p>
            <a:pPr marL="0" indent="0">
              <a:buNone/>
            </a:pPr>
            <a:endParaRPr kumimoji="1" lang="en-US" altLang="ja-JP" dirty="0"/>
          </a:p>
          <a:p>
            <a:pPr marL="0" indent="0">
              <a:buNone/>
            </a:pPr>
            <a:r>
              <a:rPr lang="ja-JP" altLang="en-US" dirty="0" smtClean="0"/>
              <a:t>１５、</a:t>
            </a:r>
            <a:r>
              <a:rPr lang="ja-JP" altLang="en-US" dirty="0"/>
              <a:t>素直</a:t>
            </a:r>
            <a:r>
              <a:rPr lang="ja-JP" altLang="en-US" dirty="0" smtClean="0"/>
              <a:t>な心、熱意、努力といった言葉は誰も気に留めない。しかし、そう</a:t>
            </a:r>
            <a:r>
              <a:rPr lang="ja-JP" altLang="en-US" dirty="0"/>
              <a:t>言</a:t>
            </a:r>
            <a:r>
              <a:rPr lang="ja-JP" altLang="en-US" dirty="0" smtClean="0"/>
              <a:t>う単純な原理こそ人生を決めるポイントなのだ。</a:t>
            </a:r>
            <a:endParaRPr kumimoji="1" lang="ja-JP" altLang="en-US" dirty="0"/>
          </a:p>
        </p:txBody>
      </p:sp>
    </p:spTree>
    <p:extLst>
      <p:ext uri="{BB962C8B-B14F-4D97-AF65-F5344CB8AC3E}">
        <p14:creationId xmlns:p14="http://schemas.microsoft.com/office/powerpoint/2010/main" val="16635033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arn(inVertical)">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barn(inVertical)">
                                      <p:cBhvr>
                                        <p:cTn id="2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sz="quarter" idx="13"/>
          </p:nvPr>
        </p:nvSpPr>
        <p:spPr>
          <a:xfrm>
            <a:off x="667042" y="1379541"/>
            <a:ext cx="7772870" cy="5130987"/>
          </a:xfrm>
        </p:spPr>
        <p:txBody>
          <a:bodyPr>
            <a:normAutofit lnSpcReduction="10000"/>
          </a:bodyPr>
          <a:lstStyle/>
          <a:p>
            <a:pPr marL="0" indent="0">
              <a:buNone/>
            </a:pPr>
            <a:r>
              <a:rPr kumimoji="1" lang="ja-JP" altLang="en-US" dirty="0" smtClean="0"/>
              <a:t>１６、人間はそれぞれものさしがある。相手のものさしに合わせて十分考えないと失敗するぞ。</a:t>
            </a:r>
            <a:endParaRPr kumimoji="1" lang="en-US" altLang="ja-JP" dirty="0" smtClean="0"/>
          </a:p>
          <a:p>
            <a:pPr marL="0" indent="0">
              <a:buNone/>
            </a:pPr>
            <a:endParaRPr lang="en-US" altLang="ja-JP" dirty="0"/>
          </a:p>
          <a:p>
            <a:pPr marL="0" indent="0">
              <a:buNone/>
            </a:pPr>
            <a:r>
              <a:rPr kumimoji="1" lang="ja-JP" altLang="en-US" dirty="0" smtClean="0"/>
              <a:t>１７、優れた指導者は人間を好き嫌いしない、能力を見分けて適材適所に配置する。肝心なのは大事を任せれる人（右腕）をみつけることだ。</a:t>
            </a:r>
            <a:endParaRPr kumimoji="1" lang="en-US" altLang="ja-JP" dirty="0" smtClean="0"/>
          </a:p>
          <a:p>
            <a:pPr marL="0" indent="0">
              <a:buNone/>
            </a:pPr>
            <a:endParaRPr lang="en-US" altLang="ja-JP" dirty="0"/>
          </a:p>
          <a:p>
            <a:pPr marL="0" indent="0">
              <a:buNone/>
            </a:pPr>
            <a:r>
              <a:rPr kumimoji="1" lang="ja-JP" altLang="en-US" dirty="0" smtClean="0"/>
              <a:t>１８、必ず返事は出せ。たとえ結果が相手の思うような結果でなかったとしても聞いてくれたんだとなる。これが大切なことだ。</a:t>
            </a:r>
            <a:endParaRPr kumimoji="1" lang="en-US" altLang="ja-JP" dirty="0" smtClean="0"/>
          </a:p>
          <a:p>
            <a:pPr marL="0" indent="0">
              <a:buNone/>
            </a:pPr>
            <a:endParaRPr lang="en-US" altLang="ja-JP" dirty="0"/>
          </a:p>
          <a:p>
            <a:pPr marL="0" indent="0">
              <a:buNone/>
            </a:pPr>
            <a:r>
              <a:rPr kumimoji="1" lang="ja-JP" altLang="en-US" dirty="0" smtClean="0"/>
              <a:t>１９どんなところの部署に行っても苦労はするものだ。大きい部署では大きいように、小さい部署では小さいように、同じ苦労をするのであればやりがいのある苦労をしなさい。</a:t>
            </a:r>
            <a:endParaRPr kumimoji="1" lang="ja-JP" altLang="en-US" dirty="0"/>
          </a:p>
        </p:txBody>
      </p:sp>
    </p:spTree>
    <p:extLst>
      <p:ext uri="{BB962C8B-B14F-4D97-AF65-F5344CB8AC3E}">
        <p14:creationId xmlns:p14="http://schemas.microsoft.com/office/powerpoint/2010/main" val="2416541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arn(inVertical)">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barn(inVertical)">
                                      <p:cBhvr>
                                        <p:cTn id="2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sz="quarter" idx="13"/>
          </p:nvPr>
        </p:nvSpPr>
        <p:spPr>
          <a:xfrm>
            <a:off x="685330" y="1435608"/>
            <a:ext cx="7772870" cy="4983479"/>
          </a:xfrm>
        </p:spPr>
        <p:txBody>
          <a:bodyPr>
            <a:normAutofit lnSpcReduction="10000"/>
          </a:bodyPr>
          <a:lstStyle/>
          <a:p>
            <a:pPr marL="0" indent="0">
              <a:buNone/>
            </a:pPr>
            <a:r>
              <a:rPr kumimoji="1" lang="ja-JP" altLang="en-US" dirty="0" smtClean="0"/>
              <a:t>２０、失敗は嫌というほどしたほうがいい。バカでない限り骨身に沁みる。判断力、分別ができてくる。これが成長のあかしだ。</a:t>
            </a:r>
            <a:endParaRPr kumimoji="1" lang="en-US" altLang="ja-JP" dirty="0" smtClean="0"/>
          </a:p>
          <a:p>
            <a:pPr marL="0" indent="0">
              <a:buNone/>
            </a:pPr>
            <a:endParaRPr lang="en-US" altLang="ja-JP" dirty="0"/>
          </a:p>
          <a:p>
            <a:pPr marL="0" indent="0">
              <a:buNone/>
            </a:pPr>
            <a:r>
              <a:rPr kumimoji="1" lang="ja-JP" altLang="en-US" dirty="0" smtClean="0"/>
              <a:t>２１、一番大事なのは何よりも人との接し方だ。それは戦略や戦術と違う。人間は年に関係なく好きな人は好きなんだ。</a:t>
            </a:r>
            <a:endParaRPr kumimoji="1" lang="en-US" altLang="ja-JP" dirty="0" smtClean="0"/>
          </a:p>
          <a:p>
            <a:pPr marL="0" indent="0">
              <a:buNone/>
            </a:pPr>
            <a:endParaRPr lang="en-US" altLang="ja-JP" dirty="0"/>
          </a:p>
          <a:p>
            <a:pPr marL="0" indent="0">
              <a:buNone/>
            </a:pPr>
            <a:r>
              <a:rPr kumimoji="1" lang="ja-JP" altLang="en-US" dirty="0" smtClean="0"/>
              <a:t>２２、人間だれしも、若いときはえらくなりたいと思うものだ。しかし、そう簡単ではない。経験も、知識も、素養もなくてしゃべってばかりいるのは誰も相手にしなくなる。</a:t>
            </a:r>
            <a:endParaRPr kumimoji="1" lang="en-US" altLang="ja-JP" dirty="0" smtClean="0"/>
          </a:p>
          <a:p>
            <a:pPr marL="0" indent="0">
              <a:buNone/>
            </a:pPr>
            <a:endParaRPr lang="en-US" altLang="ja-JP" dirty="0"/>
          </a:p>
          <a:p>
            <a:pPr marL="0" indent="0">
              <a:buNone/>
            </a:pPr>
            <a:r>
              <a:rPr kumimoji="1" lang="ja-JP" altLang="en-US" dirty="0" smtClean="0"/>
              <a:t>２３、人の悪口を言ったり自分が過去に犯した過ちを反省せず、自分がすべて正しいとする考え方は組織の中でも外でも通用しない。</a:t>
            </a:r>
            <a:endParaRPr kumimoji="1" lang="ja-JP" altLang="en-US" dirty="0"/>
          </a:p>
        </p:txBody>
      </p:sp>
    </p:spTree>
    <p:extLst>
      <p:ext uri="{BB962C8B-B14F-4D97-AF65-F5344CB8AC3E}">
        <p14:creationId xmlns:p14="http://schemas.microsoft.com/office/powerpoint/2010/main" val="36272915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arn(inVertical)">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barn(inVertical)">
                                      <p:cBhvr>
                                        <p:cTn id="2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sz="quarter" idx="13"/>
          </p:nvPr>
        </p:nvSpPr>
        <p:spPr>
          <a:xfrm>
            <a:off x="703618" y="1508761"/>
            <a:ext cx="7772870" cy="4572000"/>
          </a:xfrm>
        </p:spPr>
        <p:txBody>
          <a:bodyPr/>
          <a:lstStyle/>
          <a:p>
            <a:pPr marL="0" indent="0">
              <a:buNone/>
            </a:pPr>
            <a:r>
              <a:rPr kumimoji="1" lang="ja-JP" altLang="en-US" dirty="0" smtClean="0"/>
              <a:t>２４、</a:t>
            </a:r>
            <a:r>
              <a:rPr lang="ja-JP" altLang="en-US" dirty="0"/>
              <a:t>成功者になろうとするのではなく、価値のある人間になろうと</a:t>
            </a:r>
            <a:r>
              <a:rPr lang="ja-JP" altLang="en-US" dirty="0" smtClean="0"/>
              <a:t>しなさい。</a:t>
            </a:r>
            <a:endParaRPr lang="en-US" altLang="ja-JP" dirty="0" smtClean="0"/>
          </a:p>
          <a:p>
            <a:pPr marL="0" indent="0">
              <a:buNone/>
            </a:pPr>
            <a:endParaRPr kumimoji="1" lang="en-US" altLang="ja-JP" dirty="0"/>
          </a:p>
          <a:p>
            <a:pPr marL="0" indent="0">
              <a:buNone/>
            </a:pPr>
            <a:r>
              <a:rPr lang="ja-JP" altLang="en-US" dirty="0"/>
              <a:t>２５、人間は、苦しめられ打ち負かされるとき、なにかを学ぶチャンスを得る</a:t>
            </a:r>
            <a:r>
              <a:rPr lang="ja-JP" altLang="en-US" dirty="0" smtClean="0"/>
              <a:t>。才覚</a:t>
            </a:r>
            <a:r>
              <a:rPr lang="ja-JP" altLang="en-US" dirty="0"/>
              <a:t>を発揮すること。勇気をもつこと。事実をつかむこと。無知を知ること、節度や、生きるための本当の技術を獲得することなどを</a:t>
            </a:r>
            <a:r>
              <a:rPr lang="ja-JP" altLang="en-US" dirty="0" smtClean="0"/>
              <a:t>。</a:t>
            </a:r>
            <a:endParaRPr lang="en-US" altLang="ja-JP" dirty="0" smtClean="0"/>
          </a:p>
          <a:p>
            <a:pPr marL="0" indent="0">
              <a:buNone/>
            </a:pPr>
            <a:endParaRPr kumimoji="1" lang="en-US" altLang="ja-JP" dirty="0"/>
          </a:p>
          <a:p>
            <a:pPr marL="0" indent="0">
              <a:buNone/>
            </a:pPr>
            <a:r>
              <a:rPr lang="ja-JP" altLang="en-US" dirty="0"/>
              <a:t>２６、どうしようもない劣悪な環境？最大で最悪の不運</a:t>
            </a:r>
            <a:r>
              <a:rPr lang="ja-JP" altLang="en-US" dirty="0" smtClean="0"/>
              <a:t>？そいつ</a:t>
            </a:r>
            <a:r>
              <a:rPr lang="ja-JP" altLang="en-US" dirty="0"/>
              <a:t>は実に素晴らしい</a:t>
            </a:r>
            <a:r>
              <a:rPr lang="ja-JP" altLang="en-US" dirty="0" smtClean="0"/>
              <a:t>！それ</a:t>
            </a:r>
            <a:r>
              <a:rPr lang="ja-JP" altLang="en-US" dirty="0"/>
              <a:t>こそ、君が成功するために与えられた最高の贈り物だ</a:t>
            </a:r>
            <a:r>
              <a:rPr lang="ja-JP" altLang="en-US" dirty="0" smtClean="0"/>
              <a:t>。</a:t>
            </a:r>
            <a:endParaRPr lang="en-US" altLang="ja-JP" dirty="0" smtClean="0"/>
          </a:p>
          <a:p>
            <a:pPr marL="0" indent="0">
              <a:buNone/>
            </a:pPr>
            <a:endParaRPr kumimoji="1" lang="en-US" altLang="ja-JP" dirty="0"/>
          </a:p>
          <a:p>
            <a:pPr marL="0" indent="0">
              <a:buNone/>
            </a:pPr>
            <a:endParaRPr kumimoji="1" lang="ja-JP" altLang="en-US" dirty="0"/>
          </a:p>
        </p:txBody>
      </p:sp>
    </p:spTree>
    <p:extLst>
      <p:ext uri="{BB962C8B-B14F-4D97-AF65-F5344CB8AC3E}">
        <p14:creationId xmlns:p14="http://schemas.microsoft.com/office/powerpoint/2010/main" val="30828673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arn(inVertical)">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sz="quarter" idx="13"/>
          </p:nvPr>
        </p:nvSpPr>
        <p:spPr>
          <a:xfrm>
            <a:off x="685330" y="1362457"/>
            <a:ext cx="7772870" cy="5010912"/>
          </a:xfrm>
        </p:spPr>
        <p:txBody>
          <a:bodyPr/>
          <a:lstStyle/>
          <a:p>
            <a:pPr marL="0" indent="0">
              <a:buNone/>
            </a:pPr>
            <a:r>
              <a:rPr kumimoji="1" lang="ja-JP" altLang="en-US" sz="2800" dirty="0" smtClean="0"/>
              <a:t>・仕事の本質を見抜く。</a:t>
            </a:r>
            <a:endParaRPr kumimoji="1" lang="en-US" altLang="ja-JP" sz="2800" dirty="0" smtClean="0"/>
          </a:p>
          <a:p>
            <a:pPr marL="0" indent="0">
              <a:buNone/>
            </a:pPr>
            <a:endParaRPr lang="en-US" altLang="ja-JP" dirty="0"/>
          </a:p>
          <a:p>
            <a:pPr marL="0" indent="0">
              <a:buNone/>
            </a:pPr>
            <a:r>
              <a:rPr kumimoji="1" lang="ja-JP" altLang="en-US" dirty="0" smtClean="0"/>
              <a:t>仕事をしていく中で、それぞれの場面で今、必要なことは何か、大切なことは何かを考えてこそ仕事はうまくいきます。</a:t>
            </a:r>
            <a:endParaRPr kumimoji="1" lang="en-US" altLang="ja-JP" dirty="0" smtClean="0"/>
          </a:p>
          <a:p>
            <a:pPr marL="0" indent="0">
              <a:buNone/>
            </a:pPr>
            <a:r>
              <a:rPr kumimoji="1" lang="ja-JP" altLang="en-US" dirty="0" smtClean="0"/>
              <a:t>うまくいく人は、ただ漠然と仕事をしていないのです。</a:t>
            </a:r>
            <a:endParaRPr kumimoji="1" lang="en-US" altLang="ja-JP" dirty="0" smtClean="0"/>
          </a:p>
          <a:p>
            <a:pPr marL="0" indent="0">
              <a:buNone/>
            </a:pPr>
            <a:r>
              <a:rPr kumimoji="1" lang="ja-JP" altLang="en-US" dirty="0" smtClean="0"/>
              <a:t>その時において、その仕事の意味を考えて動く。</a:t>
            </a:r>
            <a:endParaRPr kumimoji="1" lang="en-US" altLang="ja-JP" dirty="0" smtClean="0"/>
          </a:p>
          <a:p>
            <a:pPr marL="0" indent="0">
              <a:buNone/>
            </a:pPr>
            <a:r>
              <a:rPr kumimoji="1" lang="ja-JP" altLang="en-US" dirty="0" smtClean="0"/>
              <a:t>今、何を求められているのか。という本質を頭に入れてから行動する。だから、うまく、いい仕事ができて信頼を得ることができるのです。</a:t>
            </a:r>
            <a:endParaRPr kumimoji="1" lang="ja-JP" altLang="en-US" dirty="0"/>
          </a:p>
        </p:txBody>
      </p:sp>
    </p:spTree>
    <p:extLst>
      <p:ext uri="{BB962C8B-B14F-4D97-AF65-F5344CB8AC3E}">
        <p14:creationId xmlns:p14="http://schemas.microsoft.com/office/powerpoint/2010/main" val="34574601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barn(inVertical)">
                                      <p:cBhvr>
                                        <p:cTn id="25" dur="500"/>
                                        <p:tgtEl>
                                          <p:spTgt spid="3">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Effect transition="in" filter="barn(inVertical)">
                                      <p:cBhvr>
                                        <p:cTn id="30" dur="5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barn(inVertical)">
                                      <p:cBhvr>
                                        <p:cTn id="35" dur="500"/>
                                        <p:tgtEl>
                                          <p:spTgt spid="3">
                                            <p:txEl>
                                              <p:pRg st="4" end="4"/>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6" presetClass="entr" presetSubtype="21" fill="hold" nodeType="clickEffect">
                                  <p:stCondLst>
                                    <p:cond delay="0"/>
                                  </p:stCondLst>
                                  <p:childTnLst>
                                    <p:set>
                                      <p:cBhvr>
                                        <p:cTn id="39" dur="1" fill="hold">
                                          <p:stCondLst>
                                            <p:cond delay="0"/>
                                          </p:stCondLst>
                                        </p:cTn>
                                        <p:tgtEl>
                                          <p:spTgt spid="3">
                                            <p:txEl>
                                              <p:pRg st="5" end="5"/>
                                            </p:txEl>
                                          </p:spTgt>
                                        </p:tgtEl>
                                        <p:attrNameLst>
                                          <p:attrName>style.visibility</p:attrName>
                                        </p:attrNameLst>
                                      </p:cBhvr>
                                      <p:to>
                                        <p:strVal val="visible"/>
                                      </p:to>
                                    </p:set>
                                    <p:animEffect transition="in" filter="barn(inVertical)">
                                      <p:cBhvr>
                                        <p:cTn id="40"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sz="quarter" idx="13"/>
          </p:nvPr>
        </p:nvSpPr>
        <p:spPr>
          <a:xfrm>
            <a:off x="630466" y="1644717"/>
            <a:ext cx="7772870" cy="4591491"/>
          </a:xfrm>
        </p:spPr>
        <p:txBody>
          <a:bodyPr/>
          <a:lstStyle/>
          <a:p>
            <a:r>
              <a:rPr kumimoji="1" lang="ja-JP" altLang="en-US" sz="2800" dirty="0" smtClean="0"/>
              <a:t>小さな仕事を大事にする</a:t>
            </a:r>
            <a:r>
              <a:rPr kumimoji="1" lang="ja-JP" altLang="en-US" dirty="0" smtClean="0"/>
              <a:t>。</a:t>
            </a:r>
            <a:endParaRPr kumimoji="1" lang="en-US" altLang="ja-JP" dirty="0" smtClean="0"/>
          </a:p>
          <a:p>
            <a:pPr marL="0" indent="0">
              <a:buNone/>
            </a:pPr>
            <a:endParaRPr lang="en-US" altLang="ja-JP" dirty="0" smtClean="0"/>
          </a:p>
          <a:p>
            <a:pPr marL="0" indent="0">
              <a:buNone/>
            </a:pPr>
            <a:r>
              <a:rPr lang="ja-JP" altLang="en-US" dirty="0" smtClean="0"/>
              <a:t>大きな</a:t>
            </a:r>
            <a:r>
              <a:rPr lang="ja-JP" altLang="en-US" dirty="0"/>
              <a:t>仕事</a:t>
            </a:r>
            <a:r>
              <a:rPr lang="ja-JP" altLang="en-US" dirty="0" smtClean="0"/>
              <a:t>は小さな仕事から成り立っています。小さな仕事を理解していなければ大きな仕事はできません。</a:t>
            </a:r>
            <a:endParaRPr lang="en-US" altLang="ja-JP" dirty="0" smtClean="0"/>
          </a:p>
          <a:p>
            <a:pPr marL="0" indent="0">
              <a:buNone/>
            </a:pPr>
            <a:endParaRPr lang="en-US" altLang="ja-JP" dirty="0" smtClean="0"/>
          </a:p>
          <a:p>
            <a:pPr marL="0" indent="0">
              <a:buNone/>
            </a:pPr>
            <a:r>
              <a:rPr lang="ja-JP" altLang="en-US" dirty="0" smtClean="0"/>
              <a:t>小さな仕事を部下に押し付けバカにしていると大きな仕事で泣きをみることになる。だから、小さな仕事（雑用を含む）が出来ているかどうかを養う目が必要であり、他人はそういったところをよく見ています。</a:t>
            </a:r>
            <a:endParaRPr lang="en-US" altLang="ja-JP" dirty="0"/>
          </a:p>
        </p:txBody>
      </p:sp>
    </p:spTree>
    <p:extLst>
      <p:ext uri="{BB962C8B-B14F-4D97-AF65-F5344CB8AC3E}">
        <p14:creationId xmlns:p14="http://schemas.microsoft.com/office/powerpoint/2010/main" val="34191178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barn(inVertical)">
                                      <p:cBhvr>
                                        <p:cTn id="25" dur="500"/>
                                        <p:tgtEl>
                                          <p:spTgt spid="3">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nodeType="click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animEffect transition="in" filter="barn(inVertical)">
                                      <p:cBhvr>
                                        <p:cTn id="3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sz="quarter" idx="13"/>
          </p:nvPr>
        </p:nvSpPr>
        <p:spPr>
          <a:xfrm>
            <a:off x="685330" y="1177588"/>
            <a:ext cx="7772870" cy="4956047"/>
          </a:xfrm>
        </p:spPr>
        <p:txBody>
          <a:bodyPr/>
          <a:lstStyle/>
          <a:p>
            <a:pPr marL="0" indent="0">
              <a:buNone/>
            </a:pPr>
            <a:r>
              <a:rPr kumimoji="1" lang="ja-JP" altLang="en-US" sz="2800" dirty="0" smtClean="0"/>
              <a:t>・できると思うところから始める。</a:t>
            </a:r>
            <a:endParaRPr kumimoji="1" lang="en-US" altLang="ja-JP" sz="2800" dirty="0" smtClean="0"/>
          </a:p>
          <a:p>
            <a:pPr marL="0" indent="0">
              <a:buNone/>
            </a:pPr>
            <a:endParaRPr lang="en-US" altLang="ja-JP" dirty="0"/>
          </a:p>
          <a:p>
            <a:pPr marL="0" indent="0">
              <a:buNone/>
            </a:pPr>
            <a:r>
              <a:rPr kumimoji="1" lang="ja-JP" altLang="en-US" dirty="0" smtClean="0"/>
              <a:t>やったことがない仕事は誰もが出来ない。もっとも扱いにくい人間はどんな人でしょうか。決まって飛び出してくるのがネガティブな反応から、入ってくる人間ではないでしょうか。</a:t>
            </a:r>
            <a:endParaRPr kumimoji="1" lang="en-US" altLang="ja-JP" dirty="0" smtClean="0"/>
          </a:p>
          <a:p>
            <a:pPr marL="0" indent="0">
              <a:buNone/>
            </a:pPr>
            <a:endParaRPr kumimoji="1" lang="en-US" altLang="ja-JP" dirty="0" smtClean="0"/>
          </a:p>
          <a:p>
            <a:pPr marL="0" indent="0">
              <a:buNone/>
            </a:pPr>
            <a:r>
              <a:rPr lang="ja-JP" altLang="en-US" dirty="0" smtClean="0"/>
              <a:t>そんな、人にならないようにいろんなことにチャレンジし興味を持つことが大事です。チャレンジした分失敗もあるが間違いなく成長を勝ち取ることができるはずです。</a:t>
            </a:r>
            <a:endParaRPr kumimoji="1" lang="ja-JP" altLang="en-US" dirty="0"/>
          </a:p>
        </p:txBody>
      </p:sp>
    </p:spTree>
    <p:extLst>
      <p:ext uri="{BB962C8B-B14F-4D97-AF65-F5344CB8AC3E}">
        <p14:creationId xmlns:p14="http://schemas.microsoft.com/office/powerpoint/2010/main" val="20146462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barn(inVertical)">
                                      <p:cBhvr>
                                        <p:cTn id="25" dur="500"/>
                                        <p:tgtEl>
                                          <p:spTgt spid="3">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nodeType="click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animEffect transition="in" filter="barn(inVertical)">
                                      <p:cBhvr>
                                        <p:cTn id="3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しずく">
  <a:themeElements>
    <a:clrScheme name="しずく">
      <a:dk1>
        <a:sysClr val="windowText" lastClr="000000"/>
      </a:dk1>
      <a:lt1>
        <a:sysClr val="window" lastClr="FFFFFF"/>
      </a:lt1>
      <a:dk2>
        <a:srgbClr val="27537E"/>
      </a:dk2>
      <a:lt2>
        <a:srgbClr val="AABED7"/>
      </a:lt2>
      <a:accent1>
        <a:srgbClr val="E34B7A"/>
      </a:accent1>
      <a:accent2>
        <a:srgbClr val="AC339A"/>
      </a:accent2>
      <a:accent3>
        <a:srgbClr val="6953B7"/>
      </a:accent3>
      <a:accent4>
        <a:srgbClr val="1D7EAB"/>
      </a:accent4>
      <a:accent5>
        <a:srgbClr val="43AFD6"/>
      </a:accent5>
      <a:accent6>
        <a:srgbClr val="DE85E1"/>
      </a:accent6>
      <a:hlink>
        <a:srgbClr val="ED87A6"/>
      </a:hlink>
      <a:folHlink>
        <a:srgbClr val="C99EAC"/>
      </a:folHlink>
    </a:clrScheme>
    <a:fontScheme name="しずく">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しずく">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78000"/>
                <a:shade val="100000"/>
                <a:hueMod val="136000"/>
                <a:satMod val="160000"/>
                <a:lumMod val="105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C71B277C-C29A-4BA0-A7BA-43502DF21AB3}"/>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しずく</Template>
  <TotalTime>2284</TotalTime>
  <Words>7300</Words>
  <Application>Microsoft Office PowerPoint</Application>
  <PresentationFormat>画面に合わせる (4:3)</PresentationFormat>
  <Paragraphs>537</Paragraphs>
  <Slides>65</Slides>
  <Notes>64</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65</vt:i4>
      </vt:variant>
    </vt:vector>
  </HeadingPairs>
  <TitlesOfParts>
    <vt:vector size="70" baseType="lpstr">
      <vt:lpstr>ＭＳ Ｐゴシック</vt:lpstr>
      <vt:lpstr>Tw Cen MT</vt:lpstr>
      <vt:lpstr>Arial</vt:lpstr>
      <vt:lpstr>Calibri</vt:lpstr>
      <vt:lpstr>しずく</vt:lpstr>
      <vt:lpstr>より良い職場環境を目指すための心得</vt:lpstr>
      <vt:lpstr>１．うまくいく人の仕事の基本  ２．うまくいく人の仕事の方法  ３．うまくいく人の習慣  ４．アホと戦うのは人生の無駄  ５．戦略的コミュニケーション  ６．偉人の名言集   </vt:lpstr>
      <vt:lpstr>１．うまくいく人の仕事の基本</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２．うまくいく人の仕事の方法</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３．うまくいく人の習慣</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４．アホと戦うのは人生の無駄 </vt:lpstr>
      <vt:lpstr>PowerPoint プレゼンテーション</vt:lpstr>
      <vt:lpstr>正論クレーマー</vt:lpstr>
      <vt:lpstr>PowerPoint プレゼンテーション</vt:lpstr>
      <vt:lpstr>PowerPoint プレゼンテーション</vt:lpstr>
      <vt:lpstr>PowerPoint プレゼンテーション</vt:lpstr>
      <vt:lpstr>PowerPoint プレゼンテーション</vt:lpstr>
      <vt:lpstr>５．戦略的コミュニケーション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６．偉人の名言集</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paburika612</dc:creator>
  <cp:lastModifiedBy>paburika612</cp:lastModifiedBy>
  <cp:revision>168</cp:revision>
  <dcterms:created xsi:type="dcterms:W3CDTF">2016-01-29T02:23:34Z</dcterms:created>
  <dcterms:modified xsi:type="dcterms:W3CDTF">2019-06-25T13:14:46Z</dcterms:modified>
</cp:coreProperties>
</file>