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3" r:id="rId1"/>
  </p:sldMasterIdLst>
  <p:notesMasterIdLst>
    <p:notesMasterId r:id="rId67"/>
  </p:notesMasterIdLst>
  <p:handoutMasterIdLst>
    <p:handoutMasterId r:id="rId68"/>
  </p:handoutMasterIdLst>
  <p:sldIdLst>
    <p:sldId id="256" r:id="rId2"/>
    <p:sldId id="257" r:id="rId3"/>
    <p:sldId id="260" r:id="rId4"/>
    <p:sldId id="261" r:id="rId5"/>
    <p:sldId id="262" r:id="rId6"/>
    <p:sldId id="263" r:id="rId7"/>
    <p:sldId id="264" r:id="rId8"/>
    <p:sldId id="265" r:id="rId9"/>
    <p:sldId id="266" r:id="rId10"/>
    <p:sldId id="267" r:id="rId11"/>
    <p:sldId id="268" r:id="rId12"/>
    <p:sldId id="269" r:id="rId13"/>
    <p:sldId id="270" r:id="rId14"/>
    <p:sldId id="271" r:id="rId15"/>
    <p:sldId id="326" r:id="rId16"/>
    <p:sldId id="273" r:id="rId17"/>
    <p:sldId id="310" r:id="rId18"/>
    <p:sldId id="313" r:id="rId19"/>
    <p:sldId id="314" r:id="rId20"/>
    <p:sldId id="315" r:id="rId21"/>
    <p:sldId id="316" r:id="rId22"/>
    <p:sldId id="327" r:id="rId23"/>
    <p:sldId id="274" r:id="rId24"/>
    <p:sldId id="275" r:id="rId25"/>
    <p:sldId id="276" r:id="rId26"/>
    <p:sldId id="277" r:id="rId27"/>
    <p:sldId id="278" r:id="rId28"/>
    <p:sldId id="279" r:id="rId29"/>
    <p:sldId id="280" r:id="rId30"/>
    <p:sldId id="317" r:id="rId31"/>
    <p:sldId id="319" r:id="rId32"/>
    <p:sldId id="320" r:id="rId33"/>
    <p:sldId id="321" r:id="rId34"/>
    <p:sldId id="281" r:id="rId35"/>
    <p:sldId id="282" r:id="rId36"/>
    <p:sldId id="328" r:id="rId37"/>
    <p:sldId id="283" r:id="rId38"/>
    <p:sldId id="285" r:id="rId39"/>
    <p:sldId id="286" r:id="rId40"/>
    <p:sldId id="287" r:id="rId41"/>
    <p:sldId id="288" r:id="rId42"/>
    <p:sldId id="289" r:id="rId43"/>
    <p:sldId id="290" r:id="rId44"/>
    <p:sldId id="322" r:id="rId45"/>
    <p:sldId id="324" r:id="rId46"/>
    <p:sldId id="292" r:id="rId47"/>
    <p:sldId id="323" r:id="rId48"/>
    <p:sldId id="293" r:id="rId49"/>
    <p:sldId id="294" r:id="rId50"/>
    <p:sldId id="295" r:id="rId51"/>
    <p:sldId id="296" r:id="rId52"/>
    <p:sldId id="297" r:id="rId53"/>
    <p:sldId id="298" r:id="rId54"/>
    <p:sldId id="299" r:id="rId55"/>
    <p:sldId id="300" r:id="rId56"/>
    <p:sldId id="301" r:id="rId57"/>
    <p:sldId id="302" r:id="rId58"/>
    <p:sldId id="303" r:id="rId59"/>
    <p:sldId id="304" r:id="rId60"/>
    <p:sldId id="305" r:id="rId61"/>
    <p:sldId id="306" r:id="rId62"/>
    <p:sldId id="307" r:id="rId63"/>
    <p:sldId id="308" r:id="rId64"/>
    <p:sldId id="309" r:id="rId65"/>
    <p:sldId id="311" r:id="rId6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743" autoAdjust="0"/>
    <p:restoredTop sz="86441" autoAdjust="0"/>
  </p:normalViewPr>
  <p:slideViewPr>
    <p:cSldViewPr snapToGrid="0">
      <p:cViewPr varScale="1">
        <p:scale>
          <a:sx n="77" d="100"/>
          <a:sy n="77" d="100"/>
        </p:scale>
        <p:origin x="1061" y="53"/>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67" d="100"/>
          <a:sy n="67" d="100"/>
        </p:scale>
        <p:origin x="3120"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D8D3E880-EC9E-4D15-8B55-8C443202C09E}" type="datetimeFigureOut">
              <a:rPr kumimoji="1" lang="ja-JP" altLang="en-US" smtClean="0"/>
              <a:t>2019/6/25</a:t>
            </a:fld>
            <a:endParaRPr kumimoji="1" lang="ja-JP" altLang="en-US" dirty="0"/>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52FD41C-A514-4E5C-92F0-E11FD2EF7567}" type="slidenum">
              <a:rPr kumimoji="1" lang="ja-JP" altLang="en-US" smtClean="0"/>
              <a:t>‹#›</a:t>
            </a:fld>
            <a:endParaRPr kumimoji="1" lang="ja-JP" altLang="en-US"/>
          </a:p>
        </p:txBody>
      </p:sp>
    </p:spTree>
    <p:extLst>
      <p:ext uri="{BB962C8B-B14F-4D97-AF65-F5344CB8AC3E}">
        <p14:creationId xmlns:p14="http://schemas.microsoft.com/office/powerpoint/2010/main" val="31113427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A5DA5703-03BE-4F72-AB18-03C0E9388163}" type="datetimeFigureOut">
              <a:rPr kumimoji="1" lang="ja-JP" altLang="en-US" smtClean="0"/>
              <a:t>2019/6/25</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5BE88A-F773-4F8C-ACC9-14BF27F6A2A1}" type="slidenum">
              <a:rPr kumimoji="1" lang="ja-JP" altLang="en-US" smtClean="0"/>
              <a:t>‹#›</a:t>
            </a:fld>
            <a:endParaRPr kumimoji="1" lang="ja-JP" altLang="en-US"/>
          </a:p>
        </p:txBody>
      </p:sp>
    </p:spTree>
    <p:extLst>
      <p:ext uri="{BB962C8B-B14F-4D97-AF65-F5344CB8AC3E}">
        <p14:creationId xmlns:p14="http://schemas.microsoft.com/office/powerpoint/2010/main" val="115047183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05BE88A-F773-4F8C-ACC9-14BF27F6A2A1}" type="slidenum">
              <a:rPr kumimoji="1" lang="ja-JP" altLang="en-US" smtClean="0"/>
              <a:t>1</a:t>
            </a:fld>
            <a:endParaRPr kumimoji="1" lang="ja-JP" altLang="en-US"/>
          </a:p>
        </p:txBody>
      </p:sp>
    </p:spTree>
    <p:extLst>
      <p:ext uri="{BB962C8B-B14F-4D97-AF65-F5344CB8AC3E}">
        <p14:creationId xmlns:p14="http://schemas.microsoft.com/office/powerpoint/2010/main" val="29765855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05BE88A-F773-4F8C-ACC9-14BF27F6A2A1}" type="slidenum">
              <a:rPr kumimoji="1" lang="ja-JP" altLang="en-US" smtClean="0"/>
              <a:t>10</a:t>
            </a:fld>
            <a:endParaRPr kumimoji="1" lang="ja-JP" altLang="en-US"/>
          </a:p>
        </p:txBody>
      </p:sp>
    </p:spTree>
    <p:extLst>
      <p:ext uri="{BB962C8B-B14F-4D97-AF65-F5344CB8AC3E}">
        <p14:creationId xmlns:p14="http://schemas.microsoft.com/office/powerpoint/2010/main" val="39983290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05BE88A-F773-4F8C-ACC9-14BF27F6A2A1}" type="slidenum">
              <a:rPr kumimoji="1" lang="ja-JP" altLang="en-US" smtClean="0"/>
              <a:t>11</a:t>
            </a:fld>
            <a:endParaRPr kumimoji="1" lang="ja-JP" altLang="en-US"/>
          </a:p>
        </p:txBody>
      </p:sp>
    </p:spTree>
    <p:extLst>
      <p:ext uri="{BB962C8B-B14F-4D97-AF65-F5344CB8AC3E}">
        <p14:creationId xmlns:p14="http://schemas.microsoft.com/office/powerpoint/2010/main" val="14041815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05BE88A-F773-4F8C-ACC9-14BF27F6A2A1}" type="slidenum">
              <a:rPr kumimoji="1" lang="ja-JP" altLang="en-US" smtClean="0"/>
              <a:t>12</a:t>
            </a:fld>
            <a:endParaRPr kumimoji="1" lang="ja-JP" altLang="en-US"/>
          </a:p>
        </p:txBody>
      </p:sp>
    </p:spTree>
    <p:extLst>
      <p:ext uri="{BB962C8B-B14F-4D97-AF65-F5344CB8AC3E}">
        <p14:creationId xmlns:p14="http://schemas.microsoft.com/office/powerpoint/2010/main" val="10651724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05BE88A-F773-4F8C-ACC9-14BF27F6A2A1}" type="slidenum">
              <a:rPr kumimoji="1" lang="ja-JP" altLang="en-US" smtClean="0"/>
              <a:t>13</a:t>
            </a:fld>
            <a:endParaRPr kumimoji="1" lang="ja-JP" altLang="en-US"/>
          </a:p>
        </p:txBody>
      </p:sp>
    </p:spTree>
    <p:extLst>
      <p:ext uri="{BB962C8B-B14F-4D97-AF65-F5344CB8AC3E}">
        <p14:creationId xmlns:p14="http://schemas.microsoft.com/office/powerpoint/2010/main" val="5559453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05BE88A-F773-4F8C-ACC9-14BF27F6A2A1}" type="slidenum">
              <a:rPr kumimoji="1" lang="ja-JP" altLang="en-US" smtClean="0"/>
              <a:t>14</a:t>
            </a:fld>
            <a:endParaRPr kumimoji="1" lang="ja-JP" altLang="en-US"/>
          </a:p>
        </p:txBody>
      </p:sp>
    </p:spTree>
    <p:extLst>
      <p:ext uri="{BB962C8B-B14F-4D97-AF65-F5344CB8AC3E}">
        <p14:creationId xmlns:p14="http://schemas.microsoft.com/office/powerpoint/2010/main" val="21636264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05BE88A-F773-4F8C-ACC9-14BF27F6A2A1}" type="slidenum">
              <a:rPr kumimoji="1" lang="ja-JP" altLang="en-US" smtClean="0"/>
              <a:t>15</a:t>
            </a:fld>
            <a:endParaRPr kumimoji="1" lang="ja-JP" altLang="en-US"/>
          </a:p>
        </p:txBody>
      </p:sp>
    </p:spTree>
    <p:extLst>
      <p:ext uri="{BB962C8B-B14F-4D97-AF65-F5344CB8AC3E}">
        <p14:creationId xmlns:p14="http://schemas.microsoft.com/office/powerpoint/2010/main" val="10877237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05BE88A-F773-4F8C-ACC9-14BF27F6A2A1}" type="slidenum">
              <a:rPr kumimoji="1" lang="ja-JP" altLang="en-US" smtClean="0"/>
              <a:t>16</a:t>
            </a:fld>
            <a:endParaRPr kumimoji="1" lang="ja-JP" altLang="en-US"/>
          </a:p>
        </p:txBody>
      </p:sp>
    </p:spTree>
    <p:extLst>
      <p:ext uri="{BB962C8B-B14F-4D97-AF65-F5344CB8AC3E}">
        <p14:creationId xmlns:p14="http://schemas.microsoft.com/office/powerpoint/2010/main" val="10026829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05BE88A-F773-4F8C-ACC9-14BF27F6A2A1}" type="slidenum">
              <a:rPr kumimoji="1" lang="ja-JP" altLang="en-US" smtClean="0"/>
              <a:t>17</a:t>
            </a:fld>
            <a:endParaRPr kumimoji="1" lang="ja-JP" altLang="en-US"/>
          </a:p>
        </p:txBody>
      </p:sp>
    </p:spTree>
    <p:extLst>
      <p:ext uri="{BB962C8B-B14F-4D97-AF65-F5344CB8AC3E}">
        <p14:creationId xmlns:p14="http://schemas.microsoft.com/office/powerpoint/2010/main" val="32335899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05BE88A-F773-4F8C-ACC9-14BF27F6A2A1}" type="slidenum">
              <a:rPr kumimoji="1" lang="ja-JP" altLang="en-US" smtClean="0"/>
              <a:t>18</a:t>
            </a:fld>
            <a:endParaRPr kumimoji="1" lang="ja-JP" altLang="en-US"/>
          </a:p>
        </p:txBody>
      </p:sp>
    </p:spTree>
    <p:extLst>
      <p:ext uri="{BB962C8B-B14F-4D97-AF65-F5344CB8AC3E}">
        <p14:creationId xmlns:p14="http://schemas.microsoft.com/office/powerpoint/2010/main" val="32703013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05BE88A-F773-4F8C-ACC9-14BF27F6A2A1}" type="slidenum">
              <a:rPr kumimoji="1" lang="ja-JP" altLang="en-US" smtClean="0"/>
              <a:t>19</a:t>
            </a:fld>
            <a:endParaRPr kumimoji="1" lang="ja-JP" altLang="en-US"/>
          </a:p>
        </p:txBody>
      </p:sp>
    </p:spTree>
    <p:extLst>
      <p:ext uri="{BB962C8B-B14F-4D97-AF65-F5344CB8AC3E}">
        <p14:creationId xmlns:p14="http://schemas.microsoft.com/office/powerpoint/2010/main" val="1498025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05BE88A-F773-4F8C-ACC9-14BF27F6A2A1}" type="slidenum">
              <a:rPr kumimoji="1" lang="ja-JP" altLang="en-US" smtClean="0"/>
              <a:t>2</a:t>
            </a:fld>
            <a:endParaRPr kumimoji="1" lang="ja-JP" altLang="en-US"/>
          </a:p>
        </p:txBody>
      </p:sp>
    </p:spTree>
    <p:extLst>
      <p:ext uri="{BB962C8B-B14F-4D97-AF65-F5344CB8AC3E}">
        <p14:creationId xmlns:p14="http://schemas.microsoft.com/office/powerpoint/2010/main" val="21657720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05BE88A-F773-4F8C-ACC9-14BF27F6A2A1}" type="slidenum">
              <a:rPr kumimoji="1" lang="ja-JP" altLang="en-US" smtClean="0"/>
              <a:t>20</a:t>
            </a:fld>
            <a:endParaRPr kumimoji="1" lang="ja-JP" altLang="en-US"/>
          </a:p>
        </p:txBody>
      </p:sp>
    </p:spTree>
    <p:extLst>
      <p:ext uri="{BB962C8B-B14F-4D97-AF65-F5344CB8AC3E}">
        <p14:creationId xmlns:p14="http://schemas.microsoft.com/office/powerpoint/2010/main" val="324440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05BE88A-F773-4F8C-ACC9-14BF27F6A2A1}" type="slidenum">
              <a:rPr kumimoji="1" lang="ja-JP" altLang="en-US" smtClean="0"/>
              <a:t>21</a:t>
            </a:fld>
            <a:endParaRPr kumimoji="1" lang="ja-JP" altLang="en-US"/>
          </a:p>
        </p:txBody>
      </p:sp>
    </p:spTree>
    <p:extLst>
      <p:ext uri="{BB962C8B-B14F-4D97-AF65-F5344CB8AC3E}">
        <p14:creationId xmlns:p14="http://schemas.microsoft.com/office/powerpoint/2010/main" val="20241091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05BE88A-F773-4F8C-ACC9-14BF27F6A2A1}" type="slidenum">
              <a:rPr kumimoji="1" lang="ja-JP" altLang="en-US" smtClean="0"/>
              <a:t>22</a:t>
            </a:fld>
            <a:endParaRPr kumimoji="1" lang="ja-JP" altLang="en-US"/>
          </a:p>
        </p:txBody>
      </p:sp>
    </p:spTree>
    <p:extLst>
      <p:ext uri="{BB962C8B-B14F-4D97-AF65-F5344CB8AC3E}">
        <p14:creationId xmlns:p14="http://schemas.microsoft.com/office/powerpoint/2010/main" val="8601768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05BE88A-F773-4F8C-ACC9-14BF27F6A2A1}" type="slidenum">
              <a:rPr kumimoji="1" lang="ja-JP" altLang="en-US" smtClean="0"/>
              <a:t>23</a:t>
            </a:fld>
            <a:endParaRPr kumimoji="1" lang="ja-JP" altLang="en-US"/>
          </a:p>
        </p:txBody>
      </p:sp>
    </p:spTree>
    <p:extLst>
      <p:ext uri="{BB962C8B-B14F-4D97-AF65-F5344CB8AC3E}">
        <p14:creationId xmlns:p14="http://schemas.microsoft.com/office/powerpoint/2010/main" val="8127586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05BE88A-F773-4F8C-ACC9-14BF27F6A2A1}" type="slidenum">
              <a:rPr kumimoji="1" lang="ja-JP" altLang="en-US" smtClean="0"/>
              <a:t>24</a:t>
            </a:fld>
            <a:endParaRPr kumimoji="1" lang="ja-JP" altLang="en-US"/>
          </a:p>
        </p:txBody>
      </p:sp>
    </p:spTree>
    <p:extLst>
      <p:ext uri="{BB962C8B-B14F-4D97-AF65-F5344CB8AC3E}">
        <p14:creationId xmlns:p14="http://schemas.microsoft.com/office/powerpoint/2010/main" val="37192689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05BE88A-F773-4F8C-ACC9-14BF27F6A2A1}" type="slidenum">
              <a:rPr kumimoji="1" lang="ja-JP" altLang="en-US" smtClean="0"/>
              <a:t>25</a:t>
            </a:fld>
            <a:endParaRPr kumimoji="1" lang="ja-JP" altLang="en-US"/>
          </a:p>
        </p:txBody>
      </p:sp>
    </p:spTree>
    <p:extLst>
      <p:ext uri="{BB962C8B-B14F-4D97-AF65-F5344CB8AC3E}">
        <p14:creationId xmlns:p14="http://schemas.microsoft.com/office/powerpoint/2010/main" val="23399954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05BE88A-F773-4F8C-ACC9-14BF27F6A2A1}" type="slidenum">
              <a:rPr kumimoji="1" lang="ja-JP" altLang="en-US" smtClean="0"/>
              <a:t>26</a:t>
            </a:fld>
            <a:endParaRPr kumimoji="1" lang="ja-JP" altLang="en-US"/>
          </a:p>
        </p:txBody>
      </p:sp>
    </p:spTree>
    <p:extLst>
      <p:ext uri="{BB962C8B-B14F-4D97-AF65-F5344CB8AC3E}">
        <p14:creationId xmlns:p14="http://schemas.microsoft.com/office/powerpoint/2010/main" val="24860276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05BE88A-F773-4F8C-ACC9-14BF27F6A2A1}" type="slidenum">
              <a:rPr kumimoji="1" lang="ja-JP" altLang="en-US" smtClean="0"/>
              <a:t>27</a:t>
            </a:fld>
            <a:endParaRPr kumimoji="1" lang="ja-JP" altLang="en-US"/>
          </a:p>
        </p:txBody>
      </p:sp>
    </p:spTree>
    <p:extLst>
      <p:ext uri="{BB962C8B-B14F-4D97-AF65-F5344CB8AC3E}">
        <p14:creationId xmlns:p14="http://schemas.microsoft.com/office/powerpoint/2010/main" val="79563695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05BE88A-F773-4F8C-ACC9-14BF27F6A2A1}" type="slidenum">
              <a:rPr kumimoji="1" lang="ja-JP" altLang="en-US" smtClean="0"/>
              <a:t>28</a:t>
            </a:fld>
            <a:endParaRPr kumimoji="1" lang="ja-JP" altLang="en-US"/>
          </a:p>
        </p:txBody>
      </p:sp>
    </p:spTree>
    <p:extLst>
      <p:ext uri="{BB962C8B-B14F-4D97-AF65-F5344CB8AC3E}">
        <p14:creationId xmlns:p14="http://schemas.microsoft.com/office/powerpoint/2010/main" val="30896180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05BE88A-F773-4F8C-ACC9-14BF27F6A2A1}" type="slidenum">
              <a:rPr kumimoji="1" lang="ja-JP" altLang="en-US" smtClean="0"/>
              <a:t>29</a:t>
            </a:fld>
            <a:endParaRPr kumimoji="1" lang="ja-JP" altLang="en-US"/>
          </a:p>
        </p:txBody>
      </p:sp>
    </p:spTree>
    <p:extLst>
      <p:ext uri="{BB962C8B-B14F-4D97-AF65-F5344CB8AC3E}">
        <p14:creationId xmlns:p14="http://schemas.microsoft.com/office/powerpoint/2010/main" val="42755405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05BE88A-F773-4F8C-ACC9-14BF27F6A2A1}" type="slidenum">
              <a:rPr kumimoji="1" lang="ja-JP" altLang="en-US" smtClean="0"/>
              <a:t>3</a:t>
            </a:fld>
            <a:endParaRPr kumimoji="1" lang="ja-JP" altLang="en-US"/>
          </a:p>
        </p:txBody>
      </p:sp>
    </p:spTree>
    <p:extLst>
      <p:ext uri="{BB962C8B-B14F-4D97-AF65-F5344CB8AC3E}">
        <p14:creationId xmlns:p14="http://schemas.microsoft.com/office/powerpoint/2010/main" val="275314296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05BE88A-F773-4F8C-ACC9-14BF27F6A2A1}" type="slidenum">
              <a:rPr kumimoji="1" lang="ja-JP" altLang="en-US" smtClean="0"/>
              <a:t>30</a:t>
            </a:fld>
            <a:endParaRPr kumimoji="1" lang="ja-JP" altLang="en-US"/>
          </a:p>
        </p:txBody>
      </p:sp>
    </p:spTree>
    <p:extLst>
      <p:ext uri="{BB962C8B-B14F-4D97-AF65-F5344CB8AC3E}">
        <p14:creationId xmlns:p14="http://schemas.microsoft.com/office/powerpoint/2010/main" val="84255441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05BE88A-F773-4F8C-ACC9-14BF27F6A2A1}" type="slidenum">
              <a:rPr kumimoji="1" lang="ja-JP" altLang="en-US" smtClean="0"/>
              <a:t>31</a:t>
            </a:fld>
            <a:endParaRPr kumimoji="1" lang="ja-JP" altLang="en-US"/>
          </a:p>
        </p:txBody>
      </p:sp>
    </p:spTree>
    <p:extLst>
      <p:ext uri="{BB962C8B-B14F-4D97-AF65-F5344CB8AC3E}">
        <p14:creationId xmlns:p14="http://schemas.microsoft.com/office/powerpoint/2010/main" val="218273852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05BE88A-F773-4F8C-ACC9-14BF27F6A2A1}" type="slidenum">
              <a:rPr kumimoji="1" lang="ja-JP" altLang="en-US" smtClean="0"/>
              <a:t>32</a:t>
            </a:fld>
            <a:endParaRPr kumimoji="1" lang="ja-JP" altLang="en-US"/>
          </a:p>
        </p:txBody>
      </p:sp>
    </p:spTree>
    <p:extLst>
      <p:ext uri="{BB962C8B-B14F-4D97-AF65-F5344CB8AC3E}">
        <p14:creationId xmlns:p14="http://schemas.microsoft.com/office/powerpoint/2010/main" val="16729381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05BE88A-F773-4F8C-ACC9-14BF27F6A2A1}" type="slidenum">
              <a:rPr kumimoji="1" lang="ja-JP" altLang="en-US" smtClean="0"/>
              <a:t>33</a:t>
            </a:fld>
            <a:endParaRPr kumimoji="1" lang="ja-JP" altLang="en-US"/>
          </a:p>
        </p:txBody>
      </p:sp>
    </p:spTree>
    <p:extLst>
      <p:ext uri="{BB962C8B-B14F-4D97-AF65-F5344CB8AC3E}">
        <p14:creationId xmlns:p14="http://schemas.microsoft.com/office/powerpoint/2010/main" val="34959196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05BE88A-F773-4F8C-ACC9-14BF27F6A2A1}" type="slidenum">
              <a:rPr kumimoji="1" lang="ja-JP" altLang="en-US" smtClean="0"/>
              <a:t>34</a:t>
            </a:fld>
            <a:endParaRPr kumimoji="1" lang="ja-JP" altLang="en-US"/>
          </a:p>
        </p:txBody>
      </p:sp>
    </p:spTree>
    <p:extLst>
      <p:ext uri="{BB962C8B-B14F-4D97-AF65-F5344CB8AC3E}">
        <p14:creationId xmlns:p14="http://schemas.microsoft.com/office/powerpoint/2010/main" val="16147715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05BE88A-F773-4F8C-ACC9-14BF27F6A2A1}" type="slidenum">
              <a:rPr kumimoji="1" lang="ja-JP" altLang="en-US" smtClean="0"/>
              <a:t>35</a:t>
            </a:fld>
            <a:endParaRPr kumimoji="1" lang="ja-JP" altLang="en-US"/>
          </a:p>
        </p:txBody>
      </p:sp>
    </p:spTree>
    <p:extLst>
      <p:ext uri="{BB962C8B-B14F-4D97-AF65-F5344CB8AC3E}">
        <p14:creationId xmlns:p14="http://schemas.microsoft.com/office/powerpoint/2010/main" val="276052806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05BE88A-F773-4F8C-ACC9-14BF27F6A2A1}" type="slidenum">
              <a:rPr kumimoji="1" lang="ja-JP" altLang="en-US" smtClean="0"/>
              <a:t>37</a:t>
            </a:fld>
            <a:endParaRPr kumimoji="1" lang="ja-JP" altLang="en-US"/>
          </a:p>
        </p:txBody>
      </p:sp>
    </p:spTree>
    <p:extLst>
      <p:ext uri="{BB962C8B-B14F-4D97-AF65-F5344CB8AC3E}">
        <p14:creationId xmlns:p14="http://schemas.microsoft.com/office/powerpoint/2010/main" val="71564169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05BE88A-F773-4F8C-ACC9-14BF27F6A2A1}" type="slidenum">
              <a:rPr kumimoji="1" lang="ja-JP" altLang="en-US" smtClean="0"/>
              <a:t>38</a:t>
            </a:fld>
            <a:endParaRPr kumimoji="1" lang="ja-JP" altLang="en-US"/>
          </a:p>
        </p:txBody>
      </p:sp>
    </p:spTree>
    <p:extLst>
      <p:ext uri="{BB962C8B-B14F-4D97-AF65-F5344CB8AC3E}">
        <p14:creationId xmlns:p14="http://schemas.microsoft.com/office/powerpoint/2010/main" val="374401625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05BE88A-F773-4F8C-ACC9-14BF27F6A2A1}" type="slidenum">
              <a:rPr kumimoji="1" lang="ja-JP" altLang="en-US" smtClean="0"/>
              <a:t>39</a:t>
            </a:fld>
            <a:endParaRPr kumimoji="1" lang="ja-JP" altLang="en-US"/>
          </a:p>
        </p:txBody>
      </p:sp>
    </p:spTree>
    <p:extLst>
      <p:ext uri="{BB962C8B-B14F-4D97-AF65-F5344CB8AC3E}">
        <p14:creationId xmlns:p14="http://schemas.microsoft.com/office/powerpoint/2010/main" val="258088962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05BE88A-F773-4F8C-ACC9-14BF27F6A2A1}" type="slidenum">
              <a:rPr kumimoji="1" lang="ja-JP" altLang="en-US" smtClean="0"/>
              <a:t>40</a:t>
            </a:fld>
            <a:endParaRPr kumimoji="1" lang="ja-JP" altLang="en-US"/>
          </a:p>
        </p:txBody>
      </p:sp>
    </p:spTree>
    <p:extLst>
      <p:ext uri="{BB962C8B-B14F-4D97-AF65-F5344CB8AC3E}">
        <p14:creationId xmlns:p14="http://schemas.microsoft.com/office/powerpoint/2010/main" val="2314760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05BE88A-F773-4F8C-ACC9-14BF27F6A2A1}" type="slidenum">
              <a:rPr kumimoji="1" lang="ja-JP" altLang="en-US" smtClean="0"/>
              <a:t>4</a:t>
            </a:fld>
            <a:endParaRPr kumimoji="1" lang="ja-JP" altLang="en-US"/>
          </a:p>
        </p:txBody>
      </p:sp>
    </p:spTree>
    <p:extLst>
      <p:ext uri="{BB962C8B-B14F-4D97-AF65-F5344CB8AC3E}">
        <p14:creationId xmlns:p14="http://schemas.microsoft.com/office/powerpoint/2010/main" val="407933368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05BE88A-F773-4F8C-ACC9-14BF27F6A2A1}" type="slidenum">
              <a:rPr kumimoji="1" lang="ja-JP" altLang="en-US" smtClean="0"/>
              <a:t>41</a:t>
            </a:fld>
            <a:endParaRPr kumimoji="1" lang="ja-JP" altLang="en-US"/>
          </a:p>
        </p:txBody>
      </p:sp>
    </p:spTree>
    <p:extLst>
      <p:ext uri="{BB962C8B-B14F-4D97-AF65-F5344CB8AC3E}">
        <p14:creationId xmlns:p14="http://schemas.microsoft.com/office/powerpoint/2010/main" val="359017648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05BE88A-F773-4F8C-ACC9-14BF27F6A2A1}" type="slidenum">
              <a:rPr kumimoji="1" lang="ja-JP" altLang="en-US" smtClean="0"/>
              <a:t>42</a:t>
            </a:fld>
            <a:endParaRPr kumimoji="1" lang="ja-JP" altLang="en-US"/>
          </a:p>
        </p:txBody>
      </p:sp>
    </p:spTree>
    <p:extLst>
      <p:ext uri="{BB962C8B-B14F-4D97-AF65-F5344CB8AC3E}">
        <p14:creationId xmlns:p14="http://schemas.microsoft.com/office/powerpoint/2010/main" val="152998221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05BE88A-F773-4F8C-ACC9-14BF27F6A2A1}" type="slidenum">
              <a:rPr kumimoji="1" lang="ja-JP" altLang="en-US" smtClean="0"/>
              <a:t>43</a:t>
            </a:fld>
            <a:endParaRPr kumimoji="1" lang="ja-JP" altLang="en-US"/>
          </a:p>
        </p:txBody>
      </p:sp>
    </p:spTree>
    <p:extLst>
      <p:ext uri="{BB962C8B-B14F-4D97-AF65-F5344CB8AC3E}">
        <p14:creationId xmlns:p14="http://schemas.microsoft.com/office/powerpoint/2010/main" val="123531855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05BE88A-F773-4F8C-ACC9-14BF27F6A2A1}" type="slidenum">
              <a:rPr kumimoji="1" lang="ja-JP" altLang="en-US" smtClean="0"/>
              <a:t>44</a:t>
            </a:fld>
            <a:endParaRPr kumimoji="1" lang="ja-JP" altLang="en-US"/>
          </a:p>
        </p:txBody>
      </p:sp>
    </p:spTree>
    <p:extLst>
      <p:ext uri="{BB962C8B-B14F-4D97-AF65-F5344CB8AC3E}">
        <p14:creationId xmlns:p14="http://schemas.microsoft.com/office/powerpoint/2010/main" val="304484117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05BE88A-F773-4F8C-ACC9-14BF27F6A2A1}" type="slidenum">
              <a:rPr kumimoji="1" lang="ja-JP" altLang="en-US" smtClean="0"/>
              <a:t>45</a:t>
            </a:fld>
            <a:endParaRPr kumimoji="1" lang="ja-JP" altLang="en-US"/>
          </a:p>
        </p:txBody>
      </p:sp>
    </p:spTree>
    <p:extLst>
      <p:ext uri="{BB962C8B-B14F-4D97-AF65-F5344CB8AC3E}">
        <p14:creationId xmlns:p14="http://schemas.microsoft.com/office/powerpoint/2010/main" val="55392923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05BE88A-F773-4F8C-ACC9-14BF27F6A2A1}" type="slidenum">
              <a:rPr kumimoji="1" lang="ja-JP" altLang="en-US" smtClean="0"/>
              <a:t>46</a:t>
            </a:fld>
            <a:endParaRPr kumimoji="1" lang="ja-JP" altLang="en-US"/>
          </a:p>
        </p:txBody>
      </p:sp>
    </p:spTree>
    <p:extLst>
      <p:ext uri="{BB962C8B-B14F-4D97-AF65-F5344CB8AC3E}">
        <p14:creationId xmlns:p14="http://schemas.microsoft.com/office/powerpoint/2010/main" val="65262570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05BE88A-F773-4F8C-ACC9-14BF27F6A2A1}" type="slidenum">
              <a:rPr kumimoji="1" lang="ja-JP" altLang="en-US" smtClean="0"/>
              <a:t>47</a:t>
            </a:fld>
            <a:endParaRPr kumimoji="1" lang="ja-JP" altLang="en-US"/>
          </a:p>
        </p:txBody>
      </p:sp>
    </p:spTree>
    <p:extLst>
      <p:ext uri="{BB962C8B-B14F-4D97-AF65-F5344CB8AC3E}">
        <p14:creationId xmlns:p14="http://schemas.microsoft.com/office/powerpoint/2010/main" val="343314429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05BE88A-F773-4F8C-ACC9-14BF27F6A2A1}" type="slidenum">
              <a:rPr kumimoji="1" lang="ja-JP" altLang="en-US" smtClean="0"/>
              <a:t>48</a:t>
            </a:fld>
            <a:endParaRPr kumimoji="1" lang="ja-JP" altLang="en-US"/>
          </a:p>
        </p:txBody>
      </p:sp>
    </p:spTree>
    <p:extLst>
      <p:ext uri="{BB962C8B-B14F-4D97-AF65-F5344CB8AC3E}">
        <p14:creationId xmlns:p14="http://schemas.microsoft.com/office/powerpoint/2010/main" val="370096441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05BE88A-F773-4F8C-ACC9-14BF27F6A2A1}" type="slidenum">
              <a:rPr kumimoji="1" lang="ja-JP" altLang="en-US" smtClean="0"/>
              <a:t>49</a:t>
            </a:fld>
            <a:endParaRPr kumimoji="1" lang="ja-JP" altLang="en-US"/>
          </a:p>
        </p:txBody>
      </p:sp>
    </p:spTree>
    <p:extLst>
      <p:ext uri="{BB962C8B-B14F-4D97-AF65-F5344CB8AC3E}">
        <p14:creationId xmlns:p14="http://schemas.microsoft.com/office/powerpoint/2010/main" val="106917509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05BE88A-F773-4F8C-ACC9-14BF27F6A2A1}" type="slidenum">
              <a:rPr kumimoji="1" lang="ja-JP" altLang="en-US" smtClean="0"/>
              <a:t>50</a:t>
            </a:fld>
            <a:endParaRPr kumimoji="1" lang="ja-JP" altLang="en-US"/>
          </a:p>
        </p:txBody>
      </p:sp>
    </p:spTree>
    <p:extLst>
      <p:ext uri="{BB962C8B-B14F-4D97-AF65-F5344CB8AC3E}">
        <p14:creationId xmlns:p14="http://schemas.microsoft.com/office/powerpoint/2010/main" val="4332746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05BE88A-F773-4F8C-ACC9-14BF27F6A2A1}" type="slidenum">
              <a:rPr kumimoji="1" lang="ja-JP" altLang="en-US" smtClean="0"/>
              <a:t>5</a:t>
            </a:fld>
            <a:endParaRPr kumimoji="1" lang="ja-JP" altLang="en-US"/>
          </a:p>
        </p:txBody>
      </p:sp>
    </p:spTree>
    <p:extLst>
      <p:ext uri="{BB962C8B-B14F-4D97-AF65-F5344CB8AC3E}">
        <p14:creationId xmlns:p14="http://schemas.microsoft.com/office/powerpoint/2010/main" val="8157462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05BE88A-F773-4F8C-ACC9-14BF27F6A2A1}" type="slidenum">
              <a:rPr kumimoji="1" lang="ja-JP" altLang="en-US" smtClean="0"/>
              <a:t>51</a:t>
            </a:fld>
            <a:endParaRPr kumimoji="1" lang="ja-JP" altLang="en-US"/>
          </a:p>
        </p:txBody>
      </p:sp>
    </p:spTree>
    <p:extLst>
      <p:ext uri="{BB962C8B-B14F-4D97-AF65-F5344CB8AC3E}">
        <p14:creationId xmlns:p14="http://schemas.microsoft.com/office/powerpoint/2010/main" val="396681586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05BE88A-F773-4F8C-ACC9-14BF27F6A2A1}" type="slidenum">
              <a:rPr kumimoji="1" lang="ja-JP" altLang="en-US" smtClean="0"/>
              <a:t>52</a:t>
            </a:fld>
            <a:endParaRPr kumimoji="1" lang="ja-JP" altLang="en-US"/>
          </a:p>
        </p:txBody>
      </p:sp>
    </p:spTree>
    <p:extLst>
      <p:ext uri="{BB962C8B-B14F-4D97-AF65-F5344CB8AC3E}">
        <p14:creationId xmlns:p14="http://schemas.microsoft.com/office/powerpoint/2010/main" val="178081475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05BE88A-F773-4F8C-ACC9-14BF27F6A2A1}" type="slidenum">
              <a:rPr kumimoji="1" lang="ja-JP" altLang="en-US" smtClean="0"/>
              <a:t>53</a:t>
            </a:fld>
            <a:endParaRPr kumimoji="1" lang="ja-JP" altLang="en-US"/>
          </a:p>
        </p:txBody>
      </p:sp>
    </p:spTree>
    <p:extLst>
      <p:ext uri="{BB962C8B-B14F-4D97-AF65-F5344CB8AC3E}">
        <p14:creationId xmlns:p14="http://schemas.microsoft.com/office/powerpoint/2010/main" val="18680273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05BE88A-F773-4F8C-ACC9-14BF27F6A2A1}" type="slidenum">
              <a:rPr kumimoji="1" lang="ja-JP" altLang="en-US" smtClean="0"/>
              <a:t>54</a:t>
            </a:fld>
            <a:endParaRPr kumimoji="1" lang="ja-JP" altLang="en-US"/>
          </a:p>
        </p:txBody>
      </p:sp>
    </p:spTree>
    <p:extLst>
      <p:ext uri="{BB962C8B-B14F-4D97-AF65-F5344CB8AC3E}">
        <p14:creationId xmlns:p14="http://schemas.microsoft.com/office/powerpoint/2010/main" val="363120348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05BE88A-F773-4F8C-ACC9-14BF27F6A2A1}" type="slidenum">
              <a:rPr kumimoji="1" lang="ja-JP" altLang="en-US" smtClean="0"/>
              <a:t>55</a:t>
            </a:fld>
            <a:endParaRPr kumimoji="1" lang="ja-JP" altLang="en-US"/>
          </a:p>
        </p:txBody>
      </p:sp>
    </p:spTree>
    <p:extLst>
      <p:ext uri="{BB962C8B-B14F-4D97-AF65-F5344CB8AC3E}">
        <p14:creationId xmlns:p14="http://schemas.microsoft.com/office/powerpoint/2010/main" val="349801119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05BE88A-F773-4F8C-ACC9-14BF27F6A2A1}" type="slidenum">
              <a:rPr kumimoji="1" lang="ja-JP" altLang="en-US" smtClean="0"/>
              <a:t>56</a:t>
            </a:fld>
            <a:endParaRPr kumimoji="1" lang="ja-JP" altLang="en-US"/>
          </a:p>
        </p:txBody>
      </p:sp>
    </p:spTree>
    <p:extLst>
      <p:ext uri="{BB962C8B-B14F-4D97-AF65-F5344CB8AC3E}">
        <p14:creationId xmlns:p14="http://schemas.microsoft.com/office/powerpoint/2010/main" val="301542167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05BE88A-F773-4F8C-ACC9-14BF27F6A2A1}" type="slidenum">
              <a:rPr kumimoji="1" lang="ja-JP" altLang="en-US" smtClean="0"/>
              <a:t>57</a:t>
            </a:fld>
            <a:endParaRPr kumimoji="1" lang="ja-JP" altLang="en-US"/>
          </a:p>
        </p:txBody>
      </p:sp>
    </p:spTree>
    <p:extLst>
      <p:ext uri="{BB962C8B-B14F-4D97-AF65-F5344CB8AC3E}">
        <p14:creationId xmlns:p14="http://schemas.microsoft.com/office/powerpoint/2010/main" val="157042956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05BE88A-F773-4F8C-ACC9-14BF27F6A2A1}" type="slidenum">
              <a:rPr kumimoji="1" lang="ja-JP" altLang="en-US" smtClean="0"/>
              <a:t>58</a:t>
            </a:fld>
            <a:endParaRPr kumimoji="1" lang="ja-JP" altLang="en-US"/>
          </a:p>
        </p:txBody>
      </p:sp>
    </p:spTree>
    <p:extLst>
      <p:ext uri="{BB962C8B-B14F-4D97-AF65-F5344CB8AC3E}">
        <p14:creationId xmlns:p14="http://schemas.microsoft.com/office/powerpoint/2010/main" val="3568222761"/>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05BE88A-F773-4F8C-ACC9-14BF27F6A2A1}" type="slidenum">
              <a:rPr kumimoji="1" lang="ja-JP" altLang="en-US" smtClean="0"/>
              <a:t>59</a:t>
            </a:fld>
            <a:endParaRPr kumimoji="1" lang="ja-JP" altLang="en-US"/>
          </a:p>
        </p:txBody>
      </p:sp>
    </p:spTree>
    <p:extLst>
      <p:ext uri="{BB962C8B-B14F-4D97-AF65-F5344CB8AC3E}">
        <p14:creationId xmlns:p14="http://schemas.microsoft.com/office/powerpoint/2010/main" val="405126487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05BE88A-F773-4F8C-ACC9-14BF27F6A2A1}" type="slidenum">
              <a:rPr kumimoji="1" lang="ja-JP" altLang="en-US" smtClean="0"/>
              <a:t>60</a:t>
            </a:fld>
            <a:endParaRPr kumimoji="1" lang="ja-JP" altLang="en-US"/>
          </a:p>
        </p:txBody>
      </p:sp>
    </p:spTree>
    <p:extLst>
      <p:ext uri="{BB962C8B-B14F-4D97-AF65-F5344CB8AC3E}">
        <p14:creationId xmlns:p14="http://schemas.microsoft.com/office/powerpoint/2010/main" val="1467876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05BE88A-F773-4F8C-ACC9-14BF27F6A2A1}" type="slidenum">
              <a:rPr kumimoji="1" lang="ja-JP" altLang="en-US" smtClean="0"/>
              <a:t>6</a:t>
            </a:fld>
            <a:endParaRPr kumimoji="1" lang="ja-JP" altLang="en-US"/>
          </a:p>
        </p:txBody>
      </p:sp>
    </p:spTree>
    <p:extLst>
      <p:ext uri="{BB962C8B-B14F-4D97-AF65-F5344CB8AC3E}">
        <p14:creationId xmlns:p14="http://schemas.microsoft.com/office/powerpoint/2010/main" val="2592876436"/>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05BE88A-F773-4F8C-ACC9-14BF27F6A2A1}" type="slidenum">
              <a:rPr kumimoji="1" lang="ja-JP" altLang="en-US" smtClean="0"/>
              <a:t>61</a:t>
            </a:fld>
            <a:endParaRPr kumimoji="1" lang="ja-JP" altLang="en-US"/>
          </a:p>
        </p:txBody>
      </p:sp>
    </p:spTree>
    <p:extLst>
      <p:ext uri="{BB962C8B-B14F-4D97-AF65-F5344CB8AC3E}">
        <p14:creationId xmlns:p14="http://schemas.microsoft.com/office/powerpoint/2010/main" val="694775956"/>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05BE88A-F773-4F8C-ACC9-14BF27F6A2A1}" type="slidenum">
              <a:rPr kumimoji="1" lang="ja-JP" altLang="en-US" smtClean="0"/>
              <a:t>62</a:t>
            </a:fld>
            <a:endParaRPr kumimoji="1" lang="ja-JP" altLang="en-US"/>
          </a:p>
        </p:txBody>
      </p:sp>
    </p:spTree>
    <p:extLst>
      <p:ext uri="{BB962C8B-B14F-4D97-AF65-F5344CB8AC3E}">
        <p14:creationId xmlns:p14="http://schemas.microsoft.com/office/powerpoint/2010/main" val="333630704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05BE88A-F773-4F8C-ACC9-14BF27F6A2A1}" type="slidenum">
              <a:rPr kumimoji="1" lang="ja-JP" altLang="en-US" smtClean="0"/>
              <a:t>63</a:t>
            </a:fld>
            <a:endParaRPr kumimoji="1" lang="ja-JP" altLang="en-US"/>
          </a:p>
        </p:txBody>
      </p:sp>
    </p:spTree>
    <p:extLst>
      <p:ext uri="{BB962C8B-B14F-4D97-AF65-F5344CB8AC3E}">
        <p14:creationId xmlns:p14="http://schemas.microsoft.com/office/powerpoint/2010/main" val="385532685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05BE88A-F773-4F8C-ACC9-14BF27F6A2A1}" type="slidenum">
              <a:rPr kumimoji="1" lang="ja-JP" altLang="en-US" smtClean="0"/>
              <a:t>64</a:t>
            </a:fld>
            <a:endParaRPr kumimoji="1" lang="ja-JP" altLang="en-US"/>
          </a:p>
        </p:txBody>
      </p:sp>
    </p:spTree>
    <p:extLst>
      <p:ext uri="{BB962C8B-B14F-4D97-AF65-F5344CB8AC3E}">
        <p14:creationId xmlns:p14="http://schemas.microsoft.com/office/powerpoint/2010/main" val="1624582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05BE88A-F773-4F8C-ACC9-14BF27F6A2A1}" type="slidenum">
              <a:rPr kumimoji="1" lang="ja-JP" altLang="en-US" smtClean="0"/>
              <a:t>65</a:t>
            </a:fld>
            <a:endParaRPr kumimoji="1" lang="ja-JP" altLang="en-US"/>
          </a:p>
        </p:txBody>
      </p:sp>
    </p:spTree>
    <p:extLst>
      <p:ext uri="{BB962C8B-B14F-4D97-AF65-F5344CB8AC3E}">
        <p14:creationId xmlns:p14="http://schemas.microsoft.com/office/powerpoint/2010/main" val="14712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05BE88A-F773-4F8C-ACC9-14BF27F6A2A1}" type="slidenum">
              <a:rPr kumimoji="1" lang="ja-JP" altLang="en-US" smtClean="0"/>
              <a:t>7</a:t>
            </a:fld>
            <a:endParaRPr kumimoji="1" lang="ja-JP" altLang="en-US"/>
          </a:p>
        </p:txBody>
      </p:sp>
    </p:spTree>
    <p:extLst>
      <p:ext uri="{BB962C8B-B14F-4D97-AF65-F5344CB8AC3E}">
        <p14:creationId xmlns:p14="http://schemas.microsoft.com/office/powerpoint/2010/main" val="10493269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05BE88A-F773-4F8C-ACC9-14BF27F6A2A1}" type="slidenum">
              <a:rPr kumimoji="1" lang="ja-JP" altLang="en-US" smtClean="0"/>
              <a:t>8</a:t>
            </a:fld>
            <a:endParaRPr kumimoji="1" lang="ja-JP" altLang="en-US"/>
          </a:p>
        </p:txBody>
      </p:sp>
    </p:spTree>
    <p:extLst>
      <p:ext uri="{BB962C8B-B14F-4D97-AF65-F5344CB8AC3E}">
        <p14:creationId xmlns:p14="http://schemas.microsoft.com/office/powerpoint/2010/main" val="36334542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05BE88A-F773-4F8C-ACC9-14BF27F6A2A1}" type="slidenum">
              <a:rPr kumimoji="1" lang="ja-JP" altLang="en-US" smtClean="0"/>
              <a:t>9</a:t>
            </a:fld>
            <a:endParaRPr kumimoji="1" lang="ja-JP" altLang="en-US"/>
          </a:p>
        </p:txBody>
      </p:sp>
    </p:spTree>
    <p:extLst>
      <p:ext uri="{BB962C8B-B14F-4D97-AF65-F5344CB8AC3E}">
        <p14:creationId xmlns:p14="http://schemas.microsoft.com/office/powerpoint/2010/main" val="15129207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982B421-3A35-4B2A-80FF-9E76A2AC308F}" type="datetimeFigureOut">
              <a:rPr kumimoji="1" lang="ja-JP" altLang="en-US" smtClean="0"/>
              <a:t>2019/6/25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B3D0C5D-504F-4B5D-B8F1-DC5F05FD4608}" type="slidenum">
              <a:rPr kumimoji="1" lang="ja-JP" altLang="en-US" smtClean="0"/>
              <a:t>‹#›</a:t>
            </a:fld>
            <a:endParaRPr kumimoji="1" lang="ja-JP" altLang="en-US"/>
          </a:p>
        </p:txBody>
      </p:sp>
    </p:spTree>
    <p:extLst>
      <p:ext uri="{BB962C8B-B14F-4D97-AF65-F5344CB8AC3E}">
        <p14:creationId xmlns:p14="http://schemas.microsoft.com/office/powerpoint/2010/main" val="3465593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982B421-3A35-4B2A-80FF-9E76A2AC308F}" type="datetimeFigureOut">
              <a:rPr kumimoji="1" lang="ja-JP" altLang="en-US" smtClean="0"/>
              <a:t>2019/6/25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B3D0C5D-504F-4B5D-B8F1-DC5F05FD4608}" type="slidenum">
              <a:rPr kumimoji="1" lang="ja-JP" altLang="en-US" smtClean="0"/>
              <a:t>‹#›</a:t>
            </a:fld>
            <a:endParaRPr kumimoji="1" lang="ja-JP" altLang="en-US"/>
          </a:p>
        </p:txBody>
      </p:sp>
    </p:spTree>
    <p:extLst>
      <p:ext uri="{BB962C8B-B14F-4D97-AF65-F5344CB8AC3E}">
        <p14:creationId xmlns:p14="http://schemas.microsoft.com/office/powerpoint/2010/main" val="1360133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982B421-3A35-4B2A-80FF-9E76A2AC308F}" type="datetimeFigureOut">
              <a:rPr kumimoji="1" lang="ja-JP" altLang="en-US" smtClean="0"/>
              <a:t>2019/6/25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B3D0C5D-504F-4B5D-B8F1-DC5F05FD4608}" type="slidenum">
              <a:rPr kumimoji="1" lang="ja-JP" altLang="en-US" smtClean="0"/>
              <a:t>‹#›</a:t>
            </a:fld>
            <a:endParaRPr kumimoji="1" lang="ja-JP" altLang="en-US"/>
          </a:p>
        </p:txBody>
      </p:sp>
    </p:spTree>
    <p:extLst>
      <p:ext uri="{BB962C8B-B14F-4D97-AF65-F5344CB8AC3E}">
        <p14:creationId xmlns:p14="http://schemas.microsoft.com/office/powerpoint/2010/main" val="3736104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ja-JP" altLang="en-US" smtClean="0"/>
              <a:t>マスター タイトルの書式設定</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982B421-3A35-4B2A-80FF-9E76A2AC308F}" type="datetimeFigureOut">
              <a:rPr kumimoji="1" lang="ja-JP" altLang="en-US" smtClean="0"/>
              <a:t>2019/6/25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B3D0C5D-504F-4B5D-B8F1-DC5F05FD4608}" type="slidenum">
              <a:rPr kumimoji="1" lang="ja-JP" altLang="en-US" smtClean="0"/>
              <a:t>‹#›</a:t>
            </a:fld>
            <a:endParaRPr kumimoji="1" lang="ja-JP" altLang="en-US"/>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6300536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982B421-3A35-4B2A-80FF-9E76A2AC308F}" type="datetimeFigureOut">
              <a:rPr kumimoji="1" lang="ja-JP" altLang="en-US" smtClean="0"/>
              <a:t>2019/6/25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B3D0C5D-504F-4B5D-B8F1-DC5F05FD4608}" type="slidenum">
              <a:rPr kumimoji="1" lang="ja-JP" altLang="en-US" smtClean="0"/>
              <a:t>‹#›</a:t>
            </a:fld>
            <a:endParaRPr kumimoji="1" lang="ja-JP" altLang="en-US"/>
          </a:p>
        </p:txBody>
      </p:sp>
    </p:spTree>
    <p:extLst>
      <p:ext uri="{BB962C8B-B14F-4D97-AF65-F5344CB8AC3E}">
        <p14:creationId xmlns:p14="http://schemas.microsoft.com/office/powerpoint/2010/main" val="12801375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ja-JP" altLang="en-US" smtClean="0"/>
              <a:t>マスター タイトルの書式設定</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3" name="Date Placeholder 2"/>
          <p:cNvSpPr>
            <a:spLocks noGrp="1"/>
          </p:cNvSpPr>
          <p:nvPr>
            <p:ph type="dt" sz="half" idx="10"/>
          </p:nvPr>
        </p:nvSpPr>
        <p:spPr/>
        <p:txBody>
          <a:bodyPr/>
          <a:lstStyle/>
          <a:p>
            <a:fld id="{D982B421-3A35-4B2A-80FF-9E76A2AC308F}" type="datetimeFigureOut">
              <a:rPr kumimoji="1" lang="ja-JP" altLang="en-US" smtClean="0"/>
              <a:t>2019/6/25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B3D0C5D-504F-4B5D-B8F1-DC5F05FD4608}" type="slidenum">
              <a:rPr kumimoji="1" lang="ja-JP" altLang="en-US" smtClean="0"/>
              <a:t>‹#›</a:t>
            </a:fld>
            <a:endParaRPr kumimoji="1" lang="ja-JP" altLang="en-US"/>
          </a:p>
        </p:txBody>
      </p:sp>
    </p:spTree>
    <p:extLst>
      <p:ext uri="{BB962C8B-B14F-4D97-AF65-F5344CB8AC3E}">
        <p14:creationId xmlns:p14="http://schemas.microsoft.com/office/powerpoint/2010/main" val="7518602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ja-JP" altLang="en-US" smtClean="0"/>
              <a:t>マスター タイトルの書式設定</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3" name="Date Placeholder 2"/>
          <p:cNvSpPr>
            <a:spLocks noGrp="1"/>
          </p:cNvSpPr>
          <p:nvPr>
            <p:ph type="dt" sz="half" idx="10"/>
          </p:nvPr>
        </p:nvSpPr>
        <p:spPr/>
        <p:txBody>
          <a:bodyPr/>
          <a:lstStyle/>
          <a:p>
            <a:fld id="{D982B421-3A35-4B2A-80FF-9E76A2AC308F}" type="datetimeFigureOut">
              <a:rPr kumimoji="1" lang="ja-JP" altLang="en-US" smtClean="0"/>
              <a:t>2019/6/25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B3D0C5D-504F-4B5D-B8F1-DC5F05FD4608}" type="slidenum">
              <a:rPr kumimoji="1" lang="ja-JP" altLang="en-US" smtClean="0"/>
              <a:t>‹#›</a:t>
            </a:fld>
            <a:endParaRPr kumimoji="1" lang="ja-JP" altLang="en-US"/>
          </a:p>
        </p:txBody>
      </p:sp>
    </p:spTree>
    <p:extLst>
      <p:ext uri="{BB962C8B-B14F-4D97-AF65-F5344CB8AC3E}">
        <p14:creationId xmlns:p14="http://schemas.microsoft.com/office/powerpoint/2010/main" val="10958115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982B421-3A35-4B2A-80FF-9E76A2AC308F}" type="datetimeFigureOut">
              <a:rPr kumimoji="1" lang="ja-JP" altLang="en-US" smtClean="0"/>
              <a:t>2019/6/25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B3D0C5D-504F-4B5D-B8F1-DC5F05FD4608}" type="slidenum">
              <a:rPr kumimoji="1" lang="ja-JP" altLang="en-US" smtClean="0"/>
              <a:t>‹#›</a:t>
            </a:fld>
            <a:endParaRPr kumimoji="1" lang="ja-JP" altLang="en-US"/>
          </a:p>
        </p:txBody>
      </p:sp>
    </p:spTree>
    <p:extLst>
      <p:ext uri="{BB962C8B-B14F-4D97-AF65-F5344CB8AC3E}">
        <p14:creationId xmlns:p14="http://schemas.microsoft.com/office/powerpoint/2010/main" val="9776961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ja-JP" altLang="en-US" smtClean="0"/>
              <a:t>マスター タイトルの書式設定</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982B421-3A35-4B2A-80FF-9E76A2AC308F}" type="datetimeFigureOut">
              <a:rPr kumimoji="1" lang="ja-JP" altLang="en-US" smtClean="0"/>
              <a:t>2019/6/25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B3D0C5D-504F-4B5D-B8F1-DC5F05FD4608}" type="slidenum">
              <a:rPr kumimoji="1" lang="ja-JP" altLang="en-US" smtClean="0"/>
              <a:t>‹#›</a:t>
            </a:fld>
            <a:endParaRPr kumimoji="1" lang="ja-JP" altLang="en-US"/>
          </a:p>
        </p:txBody>
      </p:sp>
    </p:spTree>
    <p:extLst>
      <p:ext uri="{BB962C8B-B14F-4D97-AF65-F5344CB8AC3E}">
        <p14:creationId xmlns:p14="http://schemas.microsoft.com/office/powerpoint/2010/main" val="231306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982B421-3A35-4B2A-80FF-9E76A2AC308F}" type="datetimeFigureOut">
              <a:rPr kumimoji="1" lang="ja-JP" altLang="en-US" smtClean="0"/>
              <a:t>2019/6/25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B3D0C5D-504F-4B5D-B8F1-DC5F05FD4608}" type="slidenum">
              <a:rPr kumimoji="1" lang="ja-JP" altLang="en-US" smtClean="0"/>
              <a:t>‹#›</a:t>
            </a:fld>
            <a:endParaRPr kumimoji="1" lang="ja-JP" altLang="en-US"/>
          </a:p>
        </p:txBody>
      </p:sp>
    </p:spTree>
    <p:extLst>
      <p:ext uri="{BB962C8B-B14F-4D97-AF65-F5344CB8AC3E}">
        <p14:creationId xmlns:p14="http://schemas.microsoft.com/office/powerpoint/2010/main" val="407004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982B421-3A35-4B2A-80FF-9E76A2AC308F}" type="datetimeFigureOut">
              <a:rPr kumimoji="1" lang="ja-JP" altLang="en-US" smtClean="0"/>
              <a:t>2019/6/25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B3D0C5D-504F-4B5D-B8F1-DC5F05FD4608}" type="slidenum">
              <a:rPr kumimoji="1" lang="ja-JP" altLang="en-US" smtClean="0"/>
              <a:t>‹#›</a:t>
            </a:fld>
            <a:endParaRPr kumimoji="1" lang="ja-JP" altLang="en-US"/>
          </a:p>
        </p:txBody>
      </p:sp>
    </p:spTree>
    <p:extLst>
      <p:ext uri="{BB962C8B-B14F-4D97-AF65-F5344CB8AC3E}">
        <p14:creationId xmlns:p14="http://schemas.microsoft.com/office/powerpoint/2010/main" val="2993147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ja-JP" altLang="en-US" smtClean="0"/>
              <a:t>マスター タイトルの書式設定</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982B421-3A35-4B2A-80FF-9E76A2AC308F}" type="datetimeFigureOut">
              <a:rPr kumimoji="1" lang="ja-JP" altLang="en-US" smtClean="0"/>
              <a:t>2019/6/25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B3D0C5D-504F-4B5D-B8F1-DC5F05FD4608}" type="slidenum">
              <a:rPr kumimoji="1" lang="ja-JP" altLang="en-US" smtClean="0"/>
              <a:t>‹#›</a:t>
            </a:fld>
            <a:endParaRPr kumimoji="1" lang="ja-JP" altLang="en-US"/>
          </a:p>
        </p:txBody>
      </p:sp>
    </p:spTree>
    <p:extLst>
      <p:ext uri="{BB962C8B-B14F-4D97-AF65-F5344CB8AC3E}">
        <p14:creationId xmlns:p14="http://schemas.microsoft.com/office/powerpoint/2010/main" val="2039713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2" name="Content Placeholder 3"/>
          <p:cNvSpPr>
            <a:spLocks noGrp="1"/>
          </p:cNvSpPr>
          <p:nvPr>
            <p:ph sz="quarter" idx="13"/>
          </p:nvPr>
        </p:nvSpPr>
        <p:spPr>
          <a:xfrm>
            <a:off x="685331" y="3051013"/>
            <a:ext cx="3829520" cy="27401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3" name="Content Placeholder 5"/>
          <p:cNvSpPr>
            <a:spLocks noGrp="1"/>
          </p:cNvSpPr>
          <p:nvPr>
            <p:ph sz="quarter" idx="14"/>
          </p:nvPr>
        </p:nvSpPr>
        <p:spPr>
          <a:xfrm>
            <a:off x="4629150" y="3051013"/>
            <a:ext cx="3829051" cy="27401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982B421-3A35-4B2A-80FF-9E76A2AC308F}" type="datetimeFigureOut">
              <a:rPr kumimoji="1" lang="ja-JP" altLang="en-US" smtClean="0"/>
              <a:t>2019/6/25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B3D0C5D-504F-4B5D-B8F1-DC5F05FD4608}" type="slidenum">
              <a:rPr kumimoji="1" lang="ja-JP" altLang="en-US" smtClean="0"/>
              <a:t>‹#›</a:t>
            </a:fld>
            <a:endParaRPr kumimoji="1" lang="ja-JP" altLang="en-US"/>
          </a:p>
        </p:txBody>
      </p:sp>
    </p:spTree>
    <p:extLst>
      <p:ext uri="{BB962C8B-B14F-4D97-AF65-F5344CB8AC3E}">
        <p14:creationId xmlns:p14="http://schemas.microsoft.com/office/powerpoint/2010/main" val="1735376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D982B421-3A35-4B2A-80FF-9E76A2AC308F}" type="datetimeFigureOut">
              <a:rPr kumimoji="1" lang="ja-JP" altLang="en-US" smtClean="0"/>
              <a:t>2019/6/25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B3D0C5D-504F-4B5D-B8F1-DC5F05FD4608}" type="slidenum">
              <a:rPr kumimoji="1" lang="ja-JP" altLang="en-US" smtClean="0"/>
              <a:t>‹#›</a:t>
            </a:fld>
            <a:endParaRPr kumimoji="1" lang="ja-JP" altLang="en-US"/>
          </a:p>
        </p:txBody>
      </p:sp>
    </p:spTree>
    <p:extLst>
      <p:ext uri="{BB962C8B-B14F-4D97-AF65-F5344CB8AC3E}">
        <p14:creationId xmlns:p14="http://schemas.microsoft.com/office/powerpoint/2010/main" val="1923144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D982B421-3A35-4B2A-80FF-9E76A2AC308F}" type="datetimeFigureOut">
              <a:rPr kumimoji="1" lang="ja-JP" altLang="en-US" smtClean="0"/>
              <a:t>2019/6/25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B3D0C5D-504F-4B5D-B8F1-DC5F05FD4608}" type="slidenum">
              <a:rPr kumimoji="1" lang="ja-JP" altLang="en-US" smtClean="0"/>
              <a:t>‹#›</a:t>
            </a:fld>
            <a:endParaRPr kumimoji="1" lang="ja-JP" altLang="en-US"/>
          </a:p>
        </p:txBody>
      </p:sp>
    </p:spTree>
    <p:extLst>
      <p:ext uri="{BB962C8B-B14F-4D97-AF65-F5344CB8AC3E}">
        <p14:creationId xmlns:p14="http://schemas.microsoft.com/office/powerpoint/2010/main" val="203282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ja-JP" altLang="en-US" smtClean="0"/>
              <a:t>マスター タイトルの書式設定</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982B421-3A35-4B2A-80FF-9E76A2AC308F}" type="datetimeFigureOut">
              <a:rPr kumimoji="1" lang="ja-JP" altLang="en-US" smtClean="0"/>
              <a:t>2019/6/25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B3D0C5D-504F-4B5D-B8F1-DC5F05FD4608}" type="slidenum">
              <a:rPr kumimoji="1" lang="ja-JP" altLang="en-US" smtClean="0"/>
              <a:t>‹#›</a:t>
            </a:fld>
            <a:endParaRPr kumimoji="1" lang="ja-JP" altLang="en-US"/>
          </a:p>
        </p:txBody>
      </p:sp>
    </p:spTree>
    <p:extLst>
      <p:ext uri="{BB962C8B-B14F-4D97-AF65-F5344CB8AC3E}">
        <p14:creationId xmlns:p14="http://schemas.microsoft.com/office/powerpoint/2010/main" val="3537224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982B421-3A35-4B2A-80FF-9E76A2AC308F}" type="datetimeFigureOut">
              <a:rPr kumimoji="1" lang="ja-JP" altLang="en-US" smtClean="0"/>
              <a:t>2019/6/25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B3D0C5D-504F-4B5D-B8F1-DC5F05FD4608}" type="slidenum">
              <a:rPr kumimoji="1" lang="ja-JP" altLang="en-US" smtClean="0"/>
              <a:t>‹#›</a:t>
            </a:fld>
            <a:endParaRPr kumimoji="1" lang="ja-JP" altLang="en-US"/>
          </a:p>
        </p:txBody>
      </p:sp>
    </p:spTree>
    <p:extLst>
      <p:ext uri="{BB962C8B-B14F-4D97-AF65-F5344CB8AC3E}">
        <p14:creationId xmlns:p14="http://schemas.microsoft.com/office/powerpoint/2010/main" val="2410451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D982B421-3A35-4B2A-80FF-9E76A2AC308F}" type="datetimeFigureOut">
              <a:rPr kumimoji="1" lang="ja-JP" altLang="en-US" smtClean="0"/>
              <a:t>2019/6/25</a:t>
            </a:fld>
            <a:endParaRPr kumimoji="1" lang="ja-JP" altLang="en-US"/>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kumimoji="1" lang="ja-JP" altLang="en-US"/>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BB3D0C5D-504F-4B5D-B8F1-DC5F05FD4608}" type="slidenum">
              <a:rPr kumimoji="1" lang="ja-JP" altLang="en-US" smtClean="0"/>
              <a:t>‹#›</a:t>
            </a:fld>
            <a:endParaRPr kumimoji="1" lang="ja-JP" altLang="en-US"/>
          </a:p>
        </p:txBody>
      </p:sp>
    </p:spTree>
    <p:extLst>
      <p:ext uri="{BB962C8B-B14F-4D97-AF65-F5344CB8AC3E}">
        <p14:creationId xmlns:p14="http://schemas.microsoft.com/office/powerpoint/2010/main" val="3602775282"/>
      </p:ext>
    </p:extLst>
  </p:cSld>
  <p:clrMap bg1="lt1" tx1="dk1" bg2="lt2" tx2="dk2" accent1="accent1" accent2="accent2" accent3="accent3" accent4="accent4" accent5="accent5" accent6="accent6" hlink="hlink" folHlink="folHlink"/>
  <p:sldLayoutIdLst>
    <p:sldLayoutId id="2147483894" r:id="rId1"/>
    <p:sldLayoutId id="2147483895" r:id="rId2"/>
    <p:sldLayoutId id="2147483896" r:id="rId3"/>
    <p:sldLayoutId id="2147483897" r:id="rId4"/>
    <p:sldLayoutId id="2147483898" r:id="rId5"/>
    <p:sldLayoutId id="2147483899" r:id="rId6"/>
    <p:sldLayoutId id="2147483900" r:id="rId7"/>
    <p:sldLayoutId id="2147483901" r:id="rId8"/>
    <p:sldLayoutId id="2147483902" r:id="rId9"/>
    <p:sldLayoutId id="2147483903" r:id="rId10"/>
    <p:sldLayoutId id="2147483904" r:id="rId11"/>
    <p:sldLayoutId id="2147483905" r:id="rId12"/>
    <p:sldLayoutId id="2147483906" r:id="rId13"/>
    <p:sldLayoutId id="2147483907" r:id="rId14"/>
    <p:sldLayoutId id="2147483908" r:id="rId15"/>
    <p:sldLayoutId id="2147483909" r:id="rId16"/>
    <p:sldLayoutId id="2147483910" r:id="rId17"/>
  </p:sldLayoutIdLst>
  <p:txStyles>
    <p:titleStyle>
      <a:lvl1pPr algn="ctr" defTabSz="914400" rtl="0" eaLnBrk="1" latinLnBrk="0" hangingPunct="1">
        <a:lnSpc>
          <a:spcPct val="90000"/>
        </a:lnSpc>
        <a:spcBef>
          <a:spcPct val="0"/>
        </a:spcBef>
        <a:buNone/>
        <a:defRPr kumimoji="1"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kumimoji="1"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kumimoji="1"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kumimoji="1"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56616" y="2048256"/>
            <a:ext cx="8476488" cy="710946"/>
          </a:xfrm>
        </p:spPr>
        <p:txBody>
          <a:bodyPr>
            <a:normAutofit/>
          </a:bodyPr>
          <a:lstStyle/>
          <a:p>
            <a:r>
              <a:rPr lang="ja-JP" altLang="en-US" sz="3600" dirty="0" smtClean="0"/>
              <a:t>より良い職場環境を目指すための心得</a:t>
            </a:r>
            <a:endParaRPr kumimoji="1" lang="ja-JP" altLang="en-US" sz="3600" dirty="0"/>
          </a:p>
        </p:txBody>
      </p:sp>
      <p:sp>
        <p:nvSpPr>
          <p:cNvPr id="3" name="サブタイトル 2"/>
          <p:cNvSpPr>
            <a:spLocks noGrp="1"/>
          </p:cNvSpPr>
          <p:nvPr>
            <p:ph type="subTitle" idx="1"/>
          </p:nvPr>
        </p:nvSpPr>
        <p:spPr>
          <a:xfrm>
            <a:off x="5290203" y="4729138"/>
            <a:ext cx="3466171" cy="1214462"/>
          </a:xfrm>
        </p:spPr>
        <p:txBody>
          <a:bodyPr>
            <a:normAutofit lnSpcReduction="10000"/>
          </a:bodyPr>
          <a:lstStyle/>
          <a:p>
            <a:pPr algn="l"/>
            <a:r>
              <a:rPr lang="ja-JP" altLang="en-US" sz="1600" b="1" dirty="0" smtClean="0"/>
              <a:t>堤野精肉店</a:t>
            </a:r>
            <a:endParaRPr lang="en-US" altLang="ja-JP" sz="1600" b="1" dirty="0" smtClean="0"/>
          </a:p>
          <a:p>
            <a:pPr algn="l"/>
            <a:r>
              <a:rPr lang="ja-JP" altLang="ja-JP" sz="1600" b="1" dirty="0" smtClean="0"/>
              <a:t>代表</a:t>
            </a:r>
            <a:r>
              <a:rPr lang="ja-JP" altLang="ja-JP" sz="1600" b="1" dirty="0"/>
              <a:t>取締役専務 経営改革</a:t>
            </a:r>
            <a:r>
              <a:rPr lang="ja-JP" altLang="ja-JP" sz="1600" b="1" dirty="0" smtClean="0"/>
              <a:t>担当</a:t>
            </a:r>
            <a:endParaRPr lang="en-US" altLang="ja-JP" sz="1600" b="1" dirty="0" smtClean="0"/>
          </a:p>
          <a:p>
            <a:pPr algn="l"/>
            <a:r>
              <a:rPr lang="ja-JP" altLang="en-US" sz="1600" b="1" dirty="0" smtClean="0"/>
              <a:t>堤　野　剛　志</a:t>
            </a:r>
            <a:endParaRPr lang="en-US" altLang="ja-JP" sz="1600" b="1" dirty="0" smtClean="0"/>
          </a:p>
          <a:p>
            <a:endParaRPr lang="en-US" altLang="ja-JP" sz="2100" dirty="0" smtClean="0"/>
          </a:p>
        </p:txBody>
      </p:sp>
    </p:spTree>
    <p:extLst>
      <p:ext uri="{BB962C8B-B14F-4D97-AF65-F5344CB8AC3E}">
        <p14:creationId xmlns:p14="http://schemas.microsoft.com/office/powerpoint/2010/main" val="2440289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612648" y="1444752"/>
            <a:ext cx="7772870" cy="4636007"/>
          </a:xfrm>
        </p:spPr>
        <p:txBody>
          <a:bodyPr>
            <a:normAutofit/>
          </a:bodyPr>
          <a:lstStyle/>
          <a:p>
            <a:pPr marL="0" indent="0">
              <a:buNone/>
            </a:pPr>
            <a:r>
              <a:rPr kumimoji="1" lang="ja-JP" altLang="en-US" dirty="0" smtClean="0"/>
              <a:t>・</a:t>
            </a:r>
            <a:r>
              <a:rPr kumimoji="1" lang="ja-JP" altLang="en-US" sz="2800" dirty="0" smtClean="0"/>
              <a:t>考えすぎない。</a:t>
            </a:r>
            <a:endParaRPr kumimoji="1" lang="en-US" altLang="ja-JP" sz="2800" dirty="0" smtClean="0"/>
          </a:p>
          <a:p>
            <a:pPr marL="0" indent="0">
              <a:buNone/>
            </a:pPr>
            <a:endParaRPr lang="en-US" altLang="ja-JP" dirty="0"/>
          </a:p>
          <a:p>
            <a:pPr marL="0" indent="0">
              <a:buNone/>
            </a:pPr>
            <a:r>
              <a:rPr kumimoji="1" lang="ja-JP" altLang="en-US" dirty="0" smtClean="0"/>
              <a:t>うまくいく人の共通点は考える人であるが、一方で考えすぎないという共通点もあります。</a:t>
            </a:r>
            <a:endParaRPr kumimoji="1" lang="en-US" altLang="ja-JP" dirty="0" smtClean="0"/>
          </a:p>
          <a:p>
            <a:pPr marL="0" indent="0">
              <a:buNone/>
            </a:pPr>
            <a:r>
              <a:rPr kumimoji="1" lang="ja-JP" altLang="en-US" dirty="0" smtClean="0"/>
              <a:t>なぜなら、考えすぎると前に進めなくなることがあるからです。考えても結論が出ないものも</a:t>
            </a:r>
            <a:r>
              <a:rPr lang="ja-JP" altLang="en-US" dirty="0" smtClean="0"/>
              <a:t>あると知っているからです。</a:t>
            </a:r>
            <a:endParaRPr lang="en-US" altLang="ja-JP" dirty="0" smtClean="0"/>
          </a:p>
          <a:p>
            <a:pPr marL="0" indent="0">
              <a:buNone/>
            </a:pPr>
            <a:r>
              <a:rPr lang="ja-JP" altLang="en-US" dirty="0" smtClean="0"/>
              <a:t>だから、考えすぎないことも重要となってきます。結局のところどんなに考えても結果が出ないことは少なくありません。</a:t>
            </a:r>
            <a:endParaRPr lang="en-US" altLang="ja-JP" dirty="0" smtClean="0"/>
          </a:p>
          <a:p>
            <a:pPr marL="0" indent="0">
              <a:buNone/>
            </a:pPr>
            <a:r>
              <a:rPr lang="ja-JP" altLang="en-US" dirty="0" smtClean="0"/>
              <a:t>むしろ、うまくいく人はそこで諦めず直感（とりあえず動く）で動いている。できないと言ってとまらず、みんなで動くことを考えてください。</a:t>
            </a:r>
            <a:endParaRPr kumimoji="1" lang="ja-JP" altLang="en-US" dirty="0"/>
          </a:p>
        </p:txBody>
      </p:sp>
    </p:spTree>
    <p:extLst>
      <p:ext uri="{BB962C8B-B14F-4D97-AF65-F5344CB8AC3E}">
        <p14:creationId xmlns:p14="http://schemas.microsoft.com/office/powerpoint/2010/main" val="3856777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barn(inVertical)">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barn(inVertical)">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barn(inVertical)">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barn(inVertical)">
                                      <p:cBhvr>
                                        <p:cTn id="4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706003" y="1218935"/>
            <a:ext cx="7772870" cy="5138928"/>
          </a:xfrm>
        </p:spPr>
        <p:txBody>
          <a:bodyPr>
            <a:normAutofit lnSpcReduction="10000"/>
          </a:bodyPr>
          <a:lstStyle/>
          <a:p>
            <a:pPr marL="0" indent="0">
              <a:buNone/>
            </a:pPr>
            <a:r>
              <a:rPr kumimoji="1" lang="ja-JP" altLang="en-US" sz="2800" dirty="0" smtClean="0"/>
              <a:t>・若いうちにたくさん失敗をする。</a:t>
            </a:r>
            <a:endParaRPr kumimoji="1" lang="en-US" altLang="ja-JP" sz="2800" dirty="0" smtClean="0"/>
          </a:p>
          <a:p>
            <a:pPr marL="0" indent="0">
              <a:buNone/>
            </a:pPr>
            <a:endParaRPr lang="en-US" altLang="ja-JP" dirty="0"/>
          </a:p>
          <a:p>
            <a:pPr marL="0" indent="0">
              <a:buNone/>
            </a:pPr>
            <a:r>
              <a:rPr kumimoji="1" lang="ja-JP" altLang="en-US" dirty="0" smtClean="0"/>
              <a:t>仕事が出来る人とは若いうちにたくさん失敗を経験し怒られてきた人だと思います。</a:t>
            </a:r>
            <a:endParaRPr kumimoji="1" lang="en-US" altLang="ja-JP" dirty="0" smtClean="0"/>
          </a:p>
          <a:p>
            <a:pPr marL="0" indent="0">
              <a:buNone/>
            </a:pPr>
            <a:r>
              <a:rPr kumimoji="1" lang="ja-JP" altLang="en-US" dirty="0" smtClean="0"/>
              <a:t>若いうちから失敗を隠し通している人間を見てください。</a:t>
            </a:r>
            <a:endParaRPr kumimoji="1" lang="en-US" altLang="ja-JP" dirty="0" smtClean="0"/>
          </a:p>
          <a:p>
            <a:pPr marL="0" indent="0">
              <a:buNone/>
            </a:pPr>
            <a:r>
              <a:rPr kumimoji="1" lang="ja-JP" altLang="en-US" dirty="0" smtClean="0"/>
              <a:t>仕事が</a:t>
            </a:r>
            <a:r>
              <a:rPr lang="ja-JP" altLang="en-US" dirty="0" smtClean="0"/>
              <a:t>できる、できない、に関わらず、</a:t>
            </a:r>
            <a:r>
              <a:rPr kumimoji="1" lang="ja-JP" altLang="en-US" dirty="0" smtClean="0"/>
              <a:t>ろくな人がいないと思います。</a:t>
            </a:r>
            <a:endParaRPr kumimoji="1" lang="en-US" altLang="ja-JP" dirty="0" smtClean="0"/>
          </a:p>
          <a:p>
            <a:pPr marL="0" indent="0">
              <a:buNone/>
            </a:pPr>
            <a:r>
              <a:rPr kumimoji="1" lang="ja-JP" altLang="en-US" dirty="0" smtClean="0"/>
              <a:t>失敗というのは、反省できる材料であり、今後の課題として大いに自分の将来に役立つ材料です。</a:t>
            </a:r>
            <a:endParaRPr kumimoji="1" lang="en-US" altLang="ja-JP" dirty="0" smtClean="0"/>
          </a:p>
          <a:p>
            <a:pPr marL="0" indent="0">
              <a:buNone/>
            </a:pPr>
            <a:r>
              <a:rPr kumimoji="1" lang="ja-JP" altLang="en-US" dirty="0" smtClean="0"/>
              <a:t>たくさんの事にチャレンジして失敗を積み重ねることが将来の自分に重要なことだと</a:t>
            </a:r>
            <a:r>
              <a:rPr lang="ja-JP" altLang="en-US" dirty="0"/>
              <a:t>考</a:t>
            </a:r>
            <a:r>
              <a:rPr lang="ja-JP" altLang="en-US" dirty="0" smtClean="0"/>
              <a:t>えてくださ</a:t>
            </a:r>
            <a:r>
              <a:rPr lang="ja-JP" altLang="en-US" dirty="0"/>
              <a:t>い</a:t>
            </a:r>
            <a:r>
              <a:rPr kumimoji="1" lang="ja-JP" altLang="en-US" dirty="0" smtClean="0"/>
              <a:t>。</a:t>
            </a:r>
            <a:endParaRPr kumimoji="1" lang="en-US" altLang="ja-JP" dirty="0" smtClean="0"/>
          </a:p>
          <a:p>
            <a:pPr marL="0" indent="0">
              <a:buNone/>
            </a:pPr>
            <a:r>
              <a:rPr kumimoji="1" lang="ja-JP" altLang="en-US" dirty="0" smtClean="0"/>
              <a:t>しかし、同じ失敗を繰り返すことは、性根が入っていない証拠とみなされます。</a:t>
            </a:r>
            <a:endParaRPr kumimoji="1" lang="ja-JP" altLang="en-US" dirty="0"/>
          </a:p>
        </p:txBody>
      </p:sp>
    </p:spTree>
    <p:extLst>
      <p:ext uri="{BB962C8B-B14F-4D97-AF65-F5344CB8AC3E}">
        <p14:creationId xmlns:p14="http://schemas.microsoft.com/office/powerpoint/2010/main" val="1482140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barn(inVertical)">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barn(inVertical)">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barn(inVertical)">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barn(inVertical)">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barn(inVertical)">
                                      <p:cBhvr>
                                        <p:cTn id="45" dur="500"/>
                                        <p:tgtEl>
                                          <p:spTgt spid="3">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barn(inVertical)">
                                      <p:cBhvr>
                                        <p:cTn id="5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685800" y="1344169"/>
            <a:ext cx="7772870" cy="4764024"/>
          </a:xfrm>
        </p:spPr>
        <p:txBody>
          <a:bodyPr/>
          <a:lstStyle/>
          <a:p>
            <a:pPr marL="0" indent="0">
              <a:buNone/>
            </a:pPr>
            <a:r>
              <a:rPr kumimoji="1" lang="ja-JP" altLang="en-US" sz="2800" dirty="0" smtClean="0"/>
              <a:t>・人のやりたがらないことをやる。</a:t>
            </a:r>
            <a:endParaRPr kumimoji="1" lang="en-US" altLang="ja-JP" sz="2800" dirty="0" smtClean="0"/>
          </a:p>
          <a:p>
            <a:pPr marL="0" indent="0">
              <a:buNone/>
            </a:pPr>
            <a:endParaRPr lang="en-US" altLang="ja-JP" dirty="0"/>
          </a:p>
          <a:p>
            <a:pPr marL="0" indent="0">
              <a:buNone/>
            </a:pPr>
            <a:r>
              <a:rPr lang="ja-JP" altLang="en-US" dirty="0"/>
              <a:t>人</a:t>
            </a:r>
            <a:r>
              <a:rPr kumimoji="1" lang="ja-JP" altLang="en-US" dirty="0" smtClean="0"/>
              <a:t>のやりたがらない仕事は必ずあります。</a:t>
            </a:r>
            <a:endParaRPr kumimoji="1" lang="en-US" altLang="ja-JP" dirty="0" smtClean="0"/>
          </a:p>
          <a:p>
            <a:pPr marL="0" indent="0">
              <a:buNone/>
            </a:pPr>
            <a:r>
              <a:rPr kumimoji="1" lang="ja-JP" altLang="en-US" dirty="0" smtClean="0"/>
              <a:t>しかし、それは必ずしも誰かがやらなければならないことです。</a:t>
            </a:r>
            <a:endParaRPr kumimoji="1" lang="en-US" altLang="ja-JP" dirty="0" smtClean="0"/>
          </a:p>
          <a:p>
            <a:pPr marL="0" indent="0">
              <a:buNone/>
            </a:pPr>
            <a:r>
              <a:rPr kumimoji="1" lang="ja-JP" altLang="en-US" dirty="0" smtClean="0"/>
              <a:t>先に手を挙げてやってしまうことで、恩義を感じる人は必ずいるはずです。</a:t>
            </a:r>
            <a:endParaRPr kumimoji="1" lang="en-US" altLang="ja-JP" dirty="0" smtClean="0"/>
          </a:p>
          <a:p>
            <a:pPr marL="0" indent="0">
              <a:buNone/>
            </a:pPr>
            <a:r>
              <a:rPr kumimoji="1" lang="ja-JP" altLang="en-US" dirty="0" smtClean="0"/>
              <a:t>それは、間違いなく次につながり、信頼をおける結果となる。</a:t>
            </a:r>
            <a:endParaRPr kumimoji="1" lang="en-US" altLang="ja-JP" dirty="0" smtClean="0"/>
          </a:p>
          <a:p>
            <a:pPr marL="0" indent="0">
              <a:buNone/>
            </a:pPr>
            <a:r>
              <a:rPr kumimoji="1" lang="ja-JP" altLang="en-US" dirty="0" smtClean="0"/>
              <a:t>若い時の苦しい下積みがのちの大きな糧となってくれる可能性が高いです。</a:t>
            </a:r>
            <a:endParaRPr kumimoji="1" lang="ja-JP" altLang="en-US" dirty="0"/>
          </a:p>
        </p:txBody>
      </p:sp>
    </p:spTree>
    <p:extLst>
      <p:ext uri="{BB962C8B-B14F-4D97-AF65-F5344CB8AC3E}">
        <p14:creationId xmlns:p14="http://schemas.microsoft.com/office/powerpoint/2010/main" val="401749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barn(inVertical)">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barn(inVertical)">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barn(inVertical)">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barn(inVertical)">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barn(inVertical)">
                                      <p:cBhvr>
                                        <p:cTn id="4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２．</a:t>
            </a:r>
            <a:r>
              <a:rPr lang="ja-JP" altLang="en-US" dirty="0"/>
              <a:t>うまくいく人の仕事</a:t>
            </a:r>
            <a:r>
              <a:rPr lang="ja-JP" altLang="en-US" dirty="0" smtClean="0"/>
              <a:t>の</a:t>
            </a:r>
            <a:r>
              <a:rPr lang="ja-JP" altLang="en-US" dirty="0"/>
              <a:t>方法</a:t>
            </a:r>
            <a:endParaRPr kumimoji="1" lang="ja-JP" altLang="en-US" dirty="0"/>
          </a:p>
        </p:txBody>
      </p:sp>
      <p:sp>
        <p:nvSpPr>
          <p:cNvPr id="3" name="コンテンツ プレースホルダー 2"/>
          <p:cNvSpPr>
            <a:spLocks noGrp="1"/>
          </p:cNvSpPr>
          <p:nvPr>
            <p:ph sz="quarter" idx="13"/>
          </p:nvPr>
        </p:nvSpPr>
        <p:spPr>
          <a:xfrm>
            <a:off x="685332" y="1865376"/>
            <a:ext cx="7772870" cy="4270247"/>
          </a:xfrm>
        </p:spPr>
        <p:txBody>
          <a:bodyPr/>
          <a:lstStyle/>
          <a:p>
            <a:pPr marL="0" indent="0">
              <a:buNone/>
            </a:pPr>
            <a:r>
              <a:rPr kumimoji="1" lang="ja-JP" altLang="en-US" sz="2800" dirty="0" smtClean="0"/>
              <a:t>・自分の役割を意識する。</a:t>
            </a:r>
            <a:endParaRPr kumimoji="1" lang="en-US" altLang="ja-JP" sz="2800" dirty="0" smtClean="0"/>
          </a:p>
          <a:p>
            <a:pPr marL="0" indent="0">
              <a:buNone/>
            </a:pPr>
            <a:endParaRPr lang="en-US" altLang="ja-JP" dirty="0"/>
          </a:p>
          <a:p>
            <a:pPr marL="0" indent="0">
              <a:buNone/>
            </a:pPr>
            <a:r>
              <a:rPr lang="ja-JP" altLang="en-US" dirty="0"/>
              <a:t>会社</a:t>
            </a:r>
            <a:r>
              <a:rPr kumimoji="1" lang="ja-JP" altLang="en-US" dirty="0" smtClean="0"/>
              <a:t>を見渡して、自分にできることを考えてみる。</a:t>
            </a:r>
            <a:endParaRPr kumimoji="1" lang="en-US" altLang="ja-JP" dirty="0" smtClean="0"/>
          </a:p>
          <a:p>
            <a:pPr marL="0" indent="0">
              <a:buNone/>
            </a:pPr>
            <a:r>
              <a:rPr kumimoji="1" lang="ja-JP" altLang="en-US" dirty="0" smtClean="0"/>
              <a:t>自分は何をするべきなのかを考え小さな仕事をしたのか大きな仕事をしたのかで決まるものではない。</a:t>
            </a:r>
            <a:endParaRPr kumimoji="1" lang="en-US" altLang="ja-JP" dirty="0" smtClean="0"/>
          </a:p>
          <a:p>
            <a:pPr marL="0" indent="0">
              <a:buNone/>
            </a:pPr>
            <a:r>
              <a:rPr kumimoji="1" lang="ja-JP" altLang="en-US" dirty="0" smtClean="0"/>
              <a:t>あいつがしてくれて助かったという仕事がどれだけできるか。</a:t>
            </a:r>
            <a:endParaRPr kumimoji="1" lang="en-US" altLang="ja-JP" dirty="0" smtClean="0"/>
          </a:p>
          <a:p>
            <a:pPr marL="0" indent="0">
              <a:buNone/>
            </a:pPr>
            <a:r>
              <a:rPr kumimoji="1" lang="ja-JP" altLang="en-US" dirty="0" smtClean="0"/>
              <a:t>それが、職場の信頼に</a:t>
            </a:r>
            <a:r>
              <a:rPr lang="ja-JP" altLang="en-US" dirty="0" smtClean="0"/>
              <a:t>つながる基本であります。</a:t>
            </a:r>
            <a:endParaRPr kumimoji="1" lang="en-US" altLang="ja-JP" dirty="0" smtClean="0"/>
          </a:p>
          <a:p>
            <a:pPr marL="0" indent="0">
              <a:buNone/>
            </a:pPr>
            <a:endParaRPr lang="en-US" altLang="ja-JP" dirty="0"/>
          </a:p>
          <a:p>
            <a:pPr marL="0" indent="0">
              <a:buNone/>
            </a:pPr>
            <a:endParaRPr kumimoji="1" lang="ja-JP" altLang="en-US" dirty="0"/>
          </a:p>
        </p:txBody>
      </p:sp>
    </p:spTree>
    <p:extLst>
      <p:ext uri="{BB962C8B-B14F-4D97-AF65-F5344CB8AC3E}">
        <p14:creationId xmlns:p14="http://schemas.microsoft.com/office/powerpoint/2010/main" val="2184284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80">
                                          <p:stCondLst>
                                            <p:cond delay="0"/>
                                          </p:stCondLst>
                                        </p:cTn>
                                        <p:tgtEl>
                                          <p:spTgt spid="3">
                                            <p:txEl>
                                              <p:pRg st="0" end="0"/>
                                            </p:txEl>
                                          </p:spTgt>
                                        </p:tgtEl>
                                      </p:cBhvr>
                                    </p:animEffect>
                                    <p:anim calcmode="lin" valueType="num">
                                      <p:cBhvr>
                                        <p:cTn id="1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0" end="0"/>
                                            </p:txEl>
                                          </p:spTgt>
                                        </p:tgtEl>
                                      </p:cBhvr>
                                      <p:to x="100000" y="60000"/>
                                    </p:animScale>
                                    <p:animScale>
                                      <p:cBhvr>
                                        <p:cTn id="21" dur="166" decel="50000">
                                          <p:stCondLst>
                                            <p:cond delay="676"/>
                                          </p:stCondLst>
                                        </p:cTn>
                                        <p:tgtEl>
                                          <p:spTgt spid="3">
                                            <p:txEl>
                                              <p:pRg st="0" end="0"/>
                                            </p:txEl>
                                          </p:spTgt>
                                        </p:tgtEl>
                                      </p:cBhvr>
                                      <p:to x="100000" y="100000"/>
                                    </p:animScale>
                                    <p:animScale>
                                      <p:cBhvr>
                                        <p:cTn id="22" dur="26">
                                          <p:stCondLst>
                                            <p:cond delay="1312"/>
                                          </p:stCondLst>
                                        </p:cTn>
                                        <p:tgtEl>
                                          <p:spTgt spid="3">
                                            <p:txEl>
                                              <p:pRg st="0" end="0"/>
                                            </p:txEl>
                                          </p:spTgt>
                                        </p:tgtEl>
                                      </p:cBhvr>
                                      <p:to x="100000" y="80000"/>
                                    </p:animScale>
                                    <p:animScale>
                                      <p:cBhvr>
                                        <p:cTn id="23" dur="166" decel="50000">
                                          <p:stCondLst>
                                            <p:cond delay="1338"/>
                                          </p:stCondLst>
                                        </p:cTn>
                                        <p:tgtEl>
                                          <p:spTgt spid="3">
                                            <p:txEl>
                                              <p:pRg st="0" end="0"/>
                                            </p:txEl>
                                          </p:spTgt>
                                        </p:tgtEl>
                                      </p:cBhvr>
                                      <p:to x="100000" y="100000"/>
                                    </p:animScale>
                                    <p:animScale>
                                      <p:cBhvr>
                                        <p:cTn id="24" dur="26">
                                          <p:stCondLst>
                                            <p:cond delay="1642"/>
                                          </p:stCondLst>
                                        </p:cTn>
                                        <p:tgtEl>
                                          <p:spTgt spid="3">
                                            <p:txEl>
                                              <p:pRg st="0" end="0"/>
                                            </p:txEl>
                                          </p:spTgt>
                                        </p:tgtEl>
                                      </p:cBhvr>
                                      <p:to x="100000" y="90000"/>
                                    </p:animScale>
                                    <p:animScale>
                                      <p:cBhvr>
                                        <p:cTn id="25" dur="166" decel="50000">
                                          <p:stCondLst>
                                            <p:cond delay="1668"/>
                                          </p:stCondLst>
                                        </p:cTn>
                                        <p:tgtEl>
                                          <p:spTgt spid="3">
                                            <p:txEl>
                                              <p:pRg st="0" end="0"/>
                                            </p:txEl>
                                          </p:spTgt>
                                        </p:tgtEl>
                                      </p:cBhvr>
                                      <p:to x="100000" y="100000"/>
                                    </p:animScale>
                                    <p:animScale>
                                      <p:cBhvr>
                                        <p:cTn id="26" dur="26">
                                          <p:stCondLst>
                                            <p:cond delay="1808"/>
                                          </p:stCondLst>
                                        </p:cTn>
                                        <p:tgtEl>
                                          <p:spTgt spid="3">
                                            <p:txEl>
                                              <p:pRg st="0" end="0"/>
                                            </p:txEl>
                                          </p:spTgt>
                                        </p:tgtEl>
                                      </p:cBhvr>
                                      <p:to x="100000" y="95000"/>
                                    </p:animScale>
                                    <p:animScale>
                                      <p:cBhvr>
                                        <p:cTn id="27" dur="166" decel="50000">
                                          <p:stCondLst>
                                            <p:cond delay="1834"/>
                                          </p:stCondLst>
                                        </p:cTn>
                                        <p:tgtEl>
                                          <p:spTgt spid="3">
                                            <p:txEl>
                                              <p:pRg st="0" end="0"/>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barn(inVertical)">
                                      <p:cBhvr>
                                        <p:cTn id="32" dur="500"/>
                                        <p:tgtEl>
                                          <p:spTgt spid="3">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barn(inVertical)">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barn(inVertical)">
                                      <p:cBhvr>
                                        <p:cTn id="42" dur="5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barn(inVertical)">
                                      <p:cBhvr>
                                        <p:cTn id="4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694944" y="1170432"/>
            <a:ext cx="7726680" cy="5221223"/>
          </a:xfrm>
        </p:spPr>
        <p:txBody>
          <a:bodyPr/>
          <a:lstStyle/>
          <a:p>
            <a:pPr marL="0" indent="0">
              <a:buNone/>
            </a:pPr>
            <a:r>
              <a:rPr lang="ja-JP" altLang="en-US" sz="2800" dirty="0" smtClean="0"/>
              <a:t>・しゃべるより聞く事。聞き下手の特徴。</a:t>
            </a:r>
            <a:endParaRPr lang="en-US" altLang="ja-JP" sz="2800" dirty="0" smtClean="0"/>
          </a:p>
          <a:p>
            <a:pPr marL="0" indent="0">
              <a:buNone/>
            </a:pPr>
            <a:r>
              <a:rPr lang="ja-JP" altLang="en-US" sz="1600" dirty="0" smtClean="0"/>
              <a:t>１、沈黙に耐えられない人。</a:t>
            </a:r>
            <a:endParaRPr lang="en-US" altLang="ja-JP" sz="1600" dirty="0" smtClean="0"/>
          </a:p>
          <a:p>
            <a:pPr marL="0" indent="0">
              <a:buNone/>
            </a:pPr>
            <a:r>
              <a:rPr lang="ja-JP" altLang="en-US" sz="1600" dirty="0" smtClean="0"/>
              <a:t>２、いつの間にか説教が始まる。</a:t>
            </a:r>
            <a:endParaRPr lang="en-US" altLang="ja-JP" sz="1600" dirty="0" smtClean="0"/>
          </a:p>
          <a:p>
            <a:pPr marL="0" indent="0">
              <a:buNone/>
            </a:pPr>
            <a:r>
              <a:rPr lang="ja-JP" altLang="en-US" sz="1600" dirty="0" smtClean="0"/>
              <a:t>３、思い込みが激しい人は本題から話をねじ曲げる。</a:t>
            </a:r>
            <a:endParaRPr lang="en-US" altLang="ja-JP" sz="1600" dirty="0" smtClean="0"/>
          </a:p>
          <a:p>
            <a:pPr marL="0" indent="0">
              <a:buNone/>
            </a:pPr>
            <a:r>
              <a:rPr lang="ja-JP" altLang="en-US" sz="1600" dirty="0" smtClean="0"/>
              <a:t>４、話をまとめたがる人は会話がかみ合わない。</a:t>
            </a:r>
            <a:endParaRPr lang="en-US" altLang="ja-JP" sz="1600" dirty="0" smtClean="0"/>
          </a:p>
          <a:p>
            <a:pPr marL="0" indent="0">
              <a:buNone/>
            </a:pPr>
            <a:r>
              <a:rPr lang="ja-JP" altLang="en-US" sz="1600" dirty="0" smtClean="0"/>
              <a:t>５、アドバイスしたがる人は相談者から嫌われる。</a:t>
            </a:r>
            <a:endParaRPr lang="en-US" altLang="ja-JP" sz="1600" dirty="0" smtClean="0"/>
          </a:p>
          <a:p>
            <a:pPr marL="0" indent="0">
              <a:buNone/>
            </a:pPr>
            <a:r>
              <a:rPr lang="ja-JP" altLang="en-US" sz="1600" dirty="0" smtClean="0"/>
              <a:t>６、すぐに結論を出したがる人は話を長く聞けない。</a:t>
            </a:r>
            <a:endParaRPr lang="en-US" altLang="ja-JP" sz="1600" dirty="0" smtClean="0"/>
          </a:p>
          <a:p>
            <a:pPr marL="0" indent="0">
              <a:buNone/>
            </a:pPr>
            <a:r>
              <a:rPr lang="ja-JP" altLang="en-US" sz="1600" dirty="0" smtClean="0"/>
              <a:t>７、気持ちがない人。</a:t>
            </a:r>
            <a:endParaRPr lang="en-US" altLang="ja-JP" sz="1600" dirty="0" smtClean="0"/>
          </a:p>
          <a:p>
            <a:pPr marL="0" indent="0">
              <a:buNone/>
            </a:pPr>
            <a:r>
              <a:rPr lang="ja-JP" altLang="en-US" sz="1600" dirty="0"/>
              <a:t>以上</a:t>
            </a:r>
            <a:r>
              <a:rPr lang="ja-JP" altLang="en-US" sz="1600" dirty="0" smtClean="0"/>
              <a:t>に該当する人は人の話など全く聞く耳などない。</a:t>
            </a:r>
            <a:endParaRPr lang="en-US" altLang="ja-JP" sz="1600" dirty="0" smtClean="0"/>
          </a:p>
          <a:p>
            <a:pPr marL="0" indent="0">
              <a:buNone/>
            </a:pPr>
            <a:r>
              <a:rPr lang="ja-JP" altLang="en-US" sz="1600" dirty="0" smtClean="0"/>
              <a:t>大事なのは、同じ目線で話を全部聞いてやること。同じ立場に立ち共感すること。結果がなくてもいい、相手は話を聞いてもらいたいってことを忘れず、自分の自己主張はやめること。そうすれば、信頼され、いろんな話を聞かせてくれる友となる。</a:t>
            </a:r>
            <a:endParaRPr lang="en-US" altLang="ja-JP" sz="1600" dirty="0" smtClean="0"/>
          </a:p>
          <a:p>
            <a:pPr marL="0" indent="0">
              <a:buNone/>
            </a:pPr>
            <a:endParaRPr lang="en-US" altLang="ja-JP" dirty="0" smtClean="0"/>
          </a:p>
          <a:p>
            <a:pPr marL="0" indent="0">
              <a:buNone/>
            </a:pPr>
            <a:endParaRPr kumimoji="1" lang="en-US" altLang="ja-JP" dirty="0"/>
          </a:p>
        </p:txBody>
      </p:sp>
    </p:spTree>
    <p:extLst>
      <p:ext uri="{BB962C8B-B14F-4D97-AF65-F5344CB8AC3E}">
        <p14:creationId xmlns:p14="http://schemas.microsoft.com/office/powerpoint/2010/main" val="1515791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5"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anim calcmode="lin" valueType="num">
                                      <p:cBhvr>
                                        <p:cTn id="48" dur="2000" fill="hold"/>
                                        <p:tgtEl>
                                          <p:spTgt spid="3">
                                            <p:txEl>
                                              <p:pRg st="8" end="8"/>
                                            </p:txEl>
                                          </p:spTgt>
                                        </p:tgtEl>
                                        <p:attrNameLst>
                                          <p:attrName>ppt_w</p:attrName>
                                        </p:attrNameLst>
                                      </p:cBhvr>
                                      <p:tavLst>
                                        <p:tav tm="0" fmla="#ppt_w*sin(2.5*pi*$)">
                                          <p:val>
                                            <p:fltVal val="0"/>
                                          </p:val>
                                        </p:tav>
                                        <p:tav tm="100000">
                                          <p:val>
                                            <p:fltVal val="1"/>
                                          </p:val>
                                        </p:tav>
                                      </p:tavLst>
                                    </p:anim>
                                    <p:anim calcmode="lin" valueType="num">
                                      <p:cBhvr>
                                        <p:cTn id="49" dur="2000" fill="hold"/>
                                        <p:tgtEl>
                                          <p:spTgt spid="3">
                                            <p:txEl>
                                              <p:pRg st="8" end="8"/>
                                            </p:txEl>
                                          </p:spTgt>
                                        </p:tgtEl>
                                        <p:attrNameLst>
                                          <p:attrName>ppt_h</p:attrName>
                                        </p:attrNameLst>
                                      </p:cBhvr>
                                      <p:tavLst>
                                        <p:tav tm="0">
                                          <p:val>
                                            <p:strVal val="#ppt_h"/>
                                          </p:val>
                                        </p:tav>
                                        <p:tav tm="100000">
                                          <p:val>
                                            <p:strVal val="#ppt_h"/>
                                          </p:val>
                                        </p:tav>
                                      </p:tavLst>
                                    </p:anim>
                                  </p:childTnLst>
                                </p:cTn>
                              </p:par>
                            </p:childTnLst>
                          </p:cTn>
                        </p:par>
                      </p:childTnLst>
                    </p:cTn>
                  </p:par>
                  <p:par>
                    <p:cTn id="50" fill="hold">
                      <p:stCondLst>
                        <p:cond delay="indefinite"/>
                      </p:stCondLst>
                      <p:childTnLst>
                        <p:par>
                          <p:cTn id="51" fill="hold">
                            <p:stCondLst>
                              <p:cond delay="0"/>
                            </p:stCondLst>
                            <p:childTnLst>
                              <p:par>
                                <p:cTn id="52" presetID="26" presetClass="entr" presetSubtype="0" fill="hold" nodeType="clickEffect">
                                  <p:stCondLst>
                                    <p:cond delay="0"/>
                                  </p:stCondLst>
                                  <p:childTnLst>
                                    <p:set>
                                      <p:cBhvr>
                                        <p:cTn id="53" dur="1" fill="hold">
                                          <p:stCondLst>
                                            <p:cond delay="0"/>
                                          </p:stCondLst>
                                        </p:cTn>
                                        <p:tgtEl>
                                          <p:spTgt spid="3">
                                            <p:txEl>
                                              <p:pRg st="9" end="9"/>
                                            </p:txEl>
                                          </p:spTgt>
                                        </p:tgtEl>
                                        <p:attrNameLst>
                                          <p:attrName>style.visibility</p:attrName>
                                        </p:attrNameLst>
                                      </p:cBhvr>
                                      <p:to>
                                        <p:strVal val="visible"/>
                                      </p:to>
                                    </p:set>
                                    <p:animEffect transition="in" filter="wipe(down)">
                                      <p:cBhvr>
                                        <p:cTn id="54" dur="580">
                                          <p:stCondLst>
                                            <p:cond delay="0"/>
                                          </p:stCondLst>
                                        </p:cTn>
                                        <p:tgtEl>
                                          <p:spTgt spid="3">
                                            <p:txEl>
                                              <p:pRg st="9" end="9"/>
                                            </p:txEl>
                                          </p:spTgt>
                                        </p:tgtEl>
                                      </p:cBhvr>
                                    </p:animEffect>
                                    <p:anim calcmode="lin" valueType="num">
                                      <p:cBhvr>
                                        <p:cTn id="55" dur="1822" tmFilter="0,0; 0.14,0.36; 0.43,0.73; 0.71,0.91; 1.0,1.0">
                                          <p:stCondLst>
                                            <p:cond delay="0"/>
                                          </p:stCondLst>
                                        </p:cTn>
                                        <p:tgtEl>
                                          <p:spTgt spid="3">
                                            <p:txEl>
                                              <p:pRg st="9" end="9"/>
                                            </p:txEl>
                                          </p:spTgt>
                                        </p:tgtEl>
                                        <p:attrNameLst>
                                          <p:attrName>ppt_x</p:attrName>
                                        </p:attrNameLst>
                                      </p:cBhvr>
                                      <p:tavLst>
                                        <p:tav tm="0">
                                          <p:val>
                                            <p:strVal val="#ppt_x-0.25"/>
                                          </p:val>
                                        </p:tav>
                                        <p:tav tm="100000">
                                          <p:val>
                                            <p:strVal val="#ppt_x"/>
                                          </p:val>
                                        </p:tav>
                                      </p:tavLst>
                                    </p:anim>
                                    <p:anim calcmode="lin" valueType="num">
                                      <p:cBhvr>
                                        <p:cTn id="56" dur="664" tmFilter="0.0,0.0; 0.25,0.07; 0.50,0.2; 0.75,0.467; 1.0,1.0">
                                          <p:stCondLst>
                                            <p:cond delay="0"/>
                                          </p:stCondLst>
                                        </p:cTn>
                                        <p:tgtEl>
                                          <p:spTgt spid="3">
                                            <p:txEl>
                                              <p:pRg st="9" end="9"/>
                                            </p:txEl>
                                          </p:spTgt>
                                        </p:tgtEl>
                                        <p:attrNameLst>
                                          <p:attrName>ppt_y</p:attrName>
                                        </p:attrNameLst>
                                      </p:cBhvr>
                                      <p:tavLst>
                                        <p:tav tm="0" fmla="#ppt_y-sin(pi*$)/3">
                                          <p:val>
                                            <p:fltVal val="0.5"/>
                                          </p:val>
                                        </p:tav>
                                        <p:tav tm="100000">
                                          <p:val>
                                            <p:fltVal val="1"/>
                                          </p:val>
                                        </p:tav>
                                      </p:tavLst>
                                    </p:anim>
                                    <p:anim calcmode="lin" valueType="num">
                                      <p:cBhvr>
                                        <p:cTn id="57" dur="664" tmFilter="0, 0; 0.125,0.2665; 0.25,0.4; 0.375,0.465; 0.5,0.5;  0.625,0.535; 0.75,0.6; 0.875,0.7335; 1,1">
                                          <p:stCondLst>
                                            <p:cond delay="664"/>
                                          </p:stCondLst>
                                        </p:cTn>
                                        <p:tgtEl>
                                          <p:spTgt spid="3">
                                            <p:txEl>
                                              <p:pRg st="9" end="9"/>
                                            </p:txEl>
                                          </p:spTgt>
                                        </p:tgtEl>
                                        <p:attrNameLst>
                                          <p:attrName>ppt_y</p:attrName>
                                        </p:attrNameLst>
                                      </p:cBhvr>
                                      <p:tavLst>
                                        <p:tav tm="0" fmla="#ppt_y-sin(pi*$)/9">
                                          <p:val>
                                            <p:fltVal val="0"/>
                                          </p:val>
                                        </p:tav>
                                        <p:tav tm="100000">
                                          <p:val>
                                            <p:fltVal val="1"/>
                                          </p:val>
                                        </p:tav>
                                      </p:tavLst>
                                    </p:anim>
                                    <p:anim calcmode="lin" valueType="num">
                                      <p:cBhvr>
                                        <p:cTn id="58" dur="332" tmFilter="0, 0; 0.125,0.2665; 0.25,0.4; 0.375,0.465; 0.5,0.5;  0.625,0.535; 0.75,0.6; 0.875,0.7335; 1,1">
                                          <p:stCondLst>
                                            <p:cond delay="1324"/>
                                          </p:stCondLst>
                                        </p:cTn>
                                        <p:tgtEl>
                                          <p:spTgt spid="3">
                                            <p:txEl>
                                              <p:pRg st="9" end="9"/>
                                            </p:txEl>
                                          </p:spTgt>
                                        </p:tgtEl>
                                        <p:attrNameLst>
                                          <p:attrName>ppt_y</p:attrName>
                                        </p:attrNameLst>
                                      </p:cBhvr>
                                      <p:tavLst>
                                        <p:tav tm="0" fmla="#ppt_y-sin(pi*$)/27">
                                          <p:val>
                                            <p:fltVal val="0"/>
                                          </p:val>
                                        </p:tav>
                                        <p:tav tm="100000">
                                          <p:val>
                                            <p:fltVal val="1"/>
                                          </p:val>
                                        </p:tav>
                                      </p:tavLst>
                                    </p:anim>
                                    <p:anim calcmode="lin" valueType="num">
                                      <p:cBhvr>
                                        <p:cTn id="59" dur="164" tmFilter="0, 0; 0.125,0.2665; 0.25,0.4; 0.375,0.465; 0.5,0.5;  0.625,0.535; 0.75,0.6; 0.875,0.7335; 1,1">
                                          <p:stCondLst>
                                            <p:cond delay="1656"/>
                                          </p:stCondLst>
                                        </p:cTn>
                                        <p:tgtEl>
                                          <p:spTgt spid="3">
                                            <p:txEl>
                                              <p:pRg st="9" end="9"/>
                                            </p:txEl>
                                          </p:spTgt>
                                        </p:tgtEl>
                                        <p:attrNameLst>
                                          <p:attrName>ppt_y</p:attrName>
                                        </p:attrNameLst>
                                      </p:cBhvr>
                                      <p:tavLst>
                                        <p:tav tm="0" fmla="#ppt_y-sin(pi*$)/81">
                                          <p:val>
                                            <p:fltVal val="0"/>
                                          </p:val>
                                        </p:tav>
                                        <p:tav tm="100000">
                                          <p:val>
                                            <p:fltVal val="1"/>
                                          </p:val>
                                        </p:tav>
                                      </p:tavLst>
                                    </p:anim>
                                    <p:animScale>
                                      <p:cBhvr>
                                        <p:cTn id="60" dur="26">
                                          <p:stCondLst>
                                            <p:cond delay="650"/>
                                          </p:stCondLst>
                                        </p:cTn>
                                        <p:tgtEl>
                                          <p:spTgt spid="3">
                                            <p:txEl>
                                              <p:pRg st="9" end="9"/>
                                            </p:txEl>
                                          </p:spTgt>
                                        </p:tgtEl>
                                      </p:cBhvr>
                                      <p:to x="100000" y="60000"/>
                                    </p:animScale>
                                    <p:animScale>
                                      <p:cBhvr>
                                        <p:cTn id="61" dur="166" decel="50000">
                                          <p:stCondLst>
                                            <p:cond delay="676"/>
                                          </p:stCondLst>
                                        </p:cTn>
                                        <p:tgtEl>
                                          <p:spTgt spid="3">
                                            <p:txEl>
                                              <p:pRg st="9" end="9"/>
                                            </p:txEl>
                                          </p:spTgt>
                                        </p:tgtEl>
                                      </p:cBhvr>
                                      <p:to x="100000" y="100000"/>
                                    </p:animScale>
                                    <p:animScale>
                                      <p:cBhvr>
                                        <p:cTn id="62" dur="26">
                                          <p:stCondLst>
                                            <p:cond delay="1312"/>
                                          </p:stCondLst>
                                        </p:cTn>
                                        <p:tgtEl>
                                          <p:spTgt spid="3">
                                            <p:txEl>
                                              <p:pRg st="9" end="9"/>
                                            </p:txEl>
                                          </p:spTgt>
                                        </p:tgtEl>
                                      </p:cBhvr>
                                      <p:to x="100000" y="80000"/>
                                    </p:animScale>
                                    <p:animScale>
                                      <p:cBhvr>
                                        <p:cTn id="63" dur="166" decel="50000">
                                          <p:stCondLst>
                                            <p:cond delay="1338"/>
                                          </p:stCondLst>
                                        </p:cTn>
                                        <p:tgtEl>
                                          <p:spTgt spid="3">
                                            <p:txEl>
                                              <p:pRg st="9" end="9"/>
                                            </p:txEl>
                                          </p:spTgt>
                                        </p:tgtEl>
                                      </p:cBhvr>
                                      <p:to x="100000" y="100000"/>
                                    </p:animScale>
                                    <p:animScale>
                                      <p:cBhvr>
                                        <p:cTn id="64" dur="26">
                                          <p:stCondLst>
                                            <p:cond delay="1642"/>
                                          </p:stCondLst>
                                        </p:cTn>
                                        <p:tgtEl>
                                          <p:spTgt spid="3">
                                            <p:txEl>
                                              <p:pRg st="9" end="9"/>
                                            </p:txEl>
                                          </p:spTgt>
                                        </p:tgtEl>
                                      </p:cBhvr>
                                      <p:to x="100000" y="90000"/>
                                    </p:animScale>
                                    <p:animScale>
                                      <p:cBhvr>
                                        <p:cTn id="65" dur="166" decel="50000">
                                          <p:stCondLst>
                                            <p:cond delay="1668"/>
                                          </p:stCondLst>
                                        </p:cTn>
                                        <p:tgtEl>
                                          <p:spTgt spid="3">
                                            <p:txEl>
                                              <p:pRg st="9" end="9"/>
                                            </p:txEl>
                                          </p:spTgt>
                                        </p:tgtEl>
                                      </p:cBhvr>
                                      <p:to x="100000" y="100000"/>
                                    </p:animScale>
                                    <p:animScale>
                                      <p:cBhvr>
                                        <p:cTn id="66" dur="26">
                                          <p:stCondLst>
                                            <p:cond delay="1808"/>
                                          </p:stCondLst>
                                        </p:cTn>
                                        <p:tgtEl>
                                          <p:spTgt spid="3">
                                            <p:txEl>
                                              <p:pRg st="9" end="9"/>
                                            </p:txEl>
                                          </p:spTgt>
                                        </p:tgtEl>
                                      </p:cBhvr>
                                      <p:to x="100000" y="95000"/>
                                    </p:animScale>
                                    <p:animScale>
                                      <p:cBhvr>
                                        <p:cTn id="67" dur="166" decel="50000">
                                          <p:stCondLst>
                                            <p:cond delay="1834"/>
                                          </p:stCondLst>
                                        </p:cTn>
                                        <p:tgtEl>
                                          <p:spTgt spid="3">
                                            <p:txEl>
                                              <p:pRg st="9" end="9"/>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sz="quarter" idx="13"/>
          </p:nvPr>
        </p:nvSpPr>
        <p:spPr>
          <a:xfrm>
            <a:off x="685800" y="1301750"/>
            <a:ext cx="7772400" cy="5039415"/>
          </a:xfrm>
        </p:spPr>
        <p:txBody>
          <a:bodyPr>
            <a:normAutofit lnSpcReduction="10000"/>
          </a:bodyPr>
          <a:lstStyle/>
          <a:p>
            <a:pPr marL="0" indent="0">
              <a:buNone/>
            </a:pPr>
            <a:r>
              <a:rPr lang="ja-JP" altLang="en-US" sz="2800" dirty="0"/>
              <a:t>・変化を求め、変化を楽しむ。</a:t>
            </a:r>
            <a:endParaRPr lang="en-US" altLang="ja-JP" sz="2800" dirty="0"/>
          </a:p>
          <a:p>
            <a:pPr marL="0" indent="0">
              <a:buNone/>
            </a:pPr>
            <a:endParaRPr lang="en-US" altLang="ja-JP" dirty="0"/>
          </a:p>
          <a:p>
            <a:pPr marL="0" indent="0">
              <a:buNone/>
            </a:pPr>
            <a:r>
              <a:rPr lang="ja-JP" altLang="en-US" dirty="0"/>
              <a:t>人が安定を求めるのはなぜか</a:t>
            </a:r>
            <a:r>
              <a:rPr lang="ja-JP" altLang="en-US" dirty="0" smtClean="0"/>
              <a:t>？</a:t>
            </a:r>
            <a:endParaRPr lang="en-US" altLang="ja-JP" dirty="0" smtClean="0"/>
          </a:p>
          <a:p>
            <a:pPr marL="0" indent="0">
              <a:buNone/>
            </a:pPr>
            <a:r>
              <a:rPr lang="ja-JP" altLang="en-US" dirty="0" smtClean="0"/>
              <a:t>答え</a:t>
            </a:r>
            <a:r>
              <a:rPr lang="ja-JP" altLang="en-US" dirty="0"/>
              <a:t>は簡単である。ラクだから、何も考えなくてもよい。</a:t>
            </a:r>
            <a:endParaRPr lang="en-US" altLang="ja-JP" dirty="0"/>
          </a:p>
          <a:p>
            <a:pPr marL="0" indent="0">
              <a:buNone/>
            </a:pPr>
            <a:r>
              <a:rPr lang="ja-JP" altLang="en-US" dirty="0"/>
              <a:t>しかし、周りの環境が変わっていく中で自分が変わらなければどうなるのか。</a:t>
            </a:r>
            <a:endParaRPr lang="en-US" altLang="ja-JP" dirty="0"/>
          </a:p>
          <a:p>
            <a:pPr marL="0" indent="0">
              <a:buNone/>
            </a:pPr>
            <a:r>
              <a:rPr lang="ja-JP" altLang="en-US" dirty="0"/>
              <a:t>安定は確かに心地がいいものですが、そこに浸っていたら危険なのです。</a:t>
            </a:r>
            <a:endParaRPr lang="en-US" altLang="ja-JP" dirty="0"/>
          </a:p>
          <a:p>
            <a:pPr marL="0" indent="0">
              <a:buNone/>
            </a:pPr>
            <a:r>
              <a:rPr lang="ja-JP" altLang="en-US" dirty="0"/>
              <a:t>大事なのは、自ら変化を求め、変化を楽しむことです。</a:t>
            </a:r>
            <a:endParaRPr lang="en-US" altLang="ja-JP" dirty="0"/>
          </a:p>
          <a:p>
            <a:pPr marL="0" indent="0">
              <a:buNone/>
            </a:pPr>
            <a:r>
              <a:rPr lang="ja-JP" altLang="en-US" dirty="0"/>
              <a:t>うまくいく人たちは変わることを恐れない。変わることを面倒に思わない。成長の場にしているのです。</a:t>
            </a:r>
            <a:endParaRPr lang="en-US" altLang="ja-JP" dirty="0"/>
          </a:p>
          <a:p>
            <a:pPr marL="0" indent="0">
              <a:buNone/>
            </a:pPr>
            <a:endParaRPr kumimoji="1" lang="ja-JP" altLang="en-US" dirty="0"/>
          </a:p>
        </p:txBody>
      </p:sp>
    </p:spTree>
    <p:extLst>
      <p:ext uri="{BB962C8B-B14F-4D97-AF65-F5344CB8AC3E}">
        <p14:creationId xmlns:p14="http://schemas.microsoft.com/office/powerpoint/2010/main" val="3332673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80">
                                          <p:stCondLst>
                                            <p:cond delay="0"/>
                                          </p:stCondLst>
                                        </p:cTn>
                                        <p:tgtEl>
                                          <p:spTgt spid="4">
                                            <p:txEl>
                                              <p:pRg st="0" end="0"/>
                                            </p:txEl>
                                          </p:spTgt>
                                        </p:tgtEl>
                                      </p:cBhvr>
                                    </p:animEffect>
                                    <p:anim calcmode="lin" valueType="num">
                                      <p:cBhvr>
                                        <p:cTn id="8"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xEl>
                                              <p:pRg st="0" end="0"/>
                                            </p:txEl>
                                          </p:spTgt>
                                        </p:tgtEl>
                                      </p:cBhvr>
                                      <p:to x="100000" y="60000"/>
                                    </p:animScale>
                                    <p:animScale>
                                      <p:cBhvr>
                                        <p:cTn id="14" dur="166" decel="50000">
                                          <p:stCondLst>
                                            <p:cond delay="676"/>
                                          </p:stCondLst>
                                        </p:cTn>
                                        <p:tgtEl>
                                          <p:spTgt spid="4">
                                            <p:txEl>
                                              <p:pRg st="0" end="0"/>
                                            </p:txEl>
                                          </p:spTgt>
                                        </p:tgtEl>
                                      </p:cBhvr>
                                      <p:to x="100000" y="100000"/>
                                    </p:animScale>
                                    <p:animScale>
                                      <p:cBhvr>
                                        <p:cTn id="15" dur="26">
                                          <p:stCondLst>
                                            <p:cond delay="1312"/>
                                          </p:stCondLst>
                                        </p:cTn>
                                        <p:tgtEl>
                                          <p:spTgt spid="4">
                                            <p:txEl>
                                              <p:pRg st="0" end="0"/>
                                            </p:txEl>
                                          </p:spTgt>
                                        </p:tgtEl>
                                      </p:cBhvr>
                                      <p:to x="100000" y="80000"/>
                                    </p:animScale>
                                    <p:animScale>
                                      <p:cBhvr>
                                        <p:cTn id="16" dur="166" decel="50000">
                                          <p:stCondLst>
                                            <p:cond delay="1338"/>
                                          </p:stCondLst>
                                        </p:cTn>
                                        <p:tgtEl>
                                          <p:spTgt spid="4">
                                            <p:txEl>
                                              <p:pRg st="0" end="0"/>
                                            </p:txEl>
                                          </p:spTgt>
                                        </p:tgtEl>
                                      </p:cBhvr>
                                      <p:to x="100000" y="100000"/>
                                    </p:animScale>
                                    <p:animScale>
                                      <p:cBhvr>
                                        <p:cTn id="17" dur="26">
                                          <p:stCondLst>
                                            <p:cond delay="1642"/>
                                          </p:stCondLst>
                                        </p:cTn>
                                        <p:tgtEl>
                                          <p:spTgt spid="4">
                                            <p:txEl>
                                              <p:pRg st="0" end="0"/>
                                            </p:txEl>
                                          </p:spTgt>
                                        </p:tgtEl>
                                      </p:cBhvr>
                                      <p:to x="100000" y="90000"/>
                                    </p:animScale>
                                    <p:animScale>
                                      <p:cBhvr>
                                        <p:cTn id="18" dur="166" decel="50000">
                                          <p:stCondLst>
                                            <p:cond delay="1668"/>
                                          </p:stCondLst>
                                        </p:cTn>
                                        <p:tgtEl>
                                          <p:spTgt spid="4">
                                            <p:txEl>
                                              <p:pRg st="0" end="0"/>
                                            </p:txEl>
                                          </p:spTgt>
                                        </p:tgtEl>
                                      </p:cBhvr>
                                      <p:to x="100000" y="100000"/>
                                    </p:animScale>
                                    <p:animScale>
                                      <p:cBhvr>
                                        <p:cTn id="19" dur="26">
                                          <p:stCondLst>
                                            <p:cond delay="1808"/>
                                          </p:stCondLst>
                                        </p:cTn>
                                        <p:tgtEl>
                                          <p:spTgt spid="4">
                                            <p:txEl>
                                              <p:pRg st="0" end="0"/>
                                            </p:txEl>
                                          </p:spTgt>
                                        </p:tgtEl>
                                      </p:cBhvr>
                                      <p:to x="100000" y="95000"/>
                                    </p:animScale>
                                    <p:animScale>
                                      <p:cBhvr>
                                        <p:cTn id="20" dur="166" decel="50000">
                                          <p:stCondLst>
                                            <p:cond delay="1834"/>
                                          </p:stCondLst>
                                        </p:cTn>
                                        <p:tgtEl>
                                          <p:spTgt spid="4">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Effect transition="in" filter="barn(inVertical)">
                                      <p:cBhvr>
                                        <p:cTn id="25" dur="500"/>
                                        <p:tgtEl>
                                          <p:spTgt spid="4">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4">
                                            <p:txEl>
                                              <p:pRg st="3" end="3"/>
                                            </p:txEl>
                                          </p:spTgt>
                                        </p:tgtEl>
                                        <p:attrNameLst>
                                          <p:attrName>style.visibility</p:attrName>
                                        </p:attrNameLst>
                                      </p:cBhvr>
                                      <p:to>
                                        <p:strVal val="visible"/>
                                      </p:to>
                                    </p:set>
                                    <p:animEffect transition="in" filter="barn(inVertical)">
                                      <p:cBhvr>
                                        <p:cTn id="30" dur="5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barn(inVertical)">
                                      <p:cBhvr>
                                        <p:cTn id="35" dur="500"/>
                                        <p:tgtEl>
                                          <p:spTgt spid="4">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4">
                                            <p:txEl>
                                              <p:pRg st="5" end="5"/>
                                            </p:txEl>
                                          </p:spTgt>
                                        </p:tgtEl>
                                        <p:attrNameLst>
                                          <p:attrName>style.visibility</p:attrName>
                                        </p:attrNameLst>
                                      </p:cBhvr>
                                      <p:to>
                                        <p:strVal val="visible"/>
                                      </p:to>
                                    </p:set>
                                    <p:animEffect transition="in" filter="barn(inVertical)">
                                      <p:cBhvr>
                                        <p:cTn id="40" dur="500"/>
                                        <p:tgtEl>
                                          <p:spTgt spid="4">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45" presetClass="entr" presetSubtype="0" fill="hold" nodeType="clickEffect">
                                  <p:stCondLst>
                                    <p:cond delay="0"/>
                                  </p:stCondLst>
                                  <p:childTnLst>
                                    <p:set>
                                      <p:cBhvr>
                                        <p:cTn id="44" dur="1" fill="hold">
                                          <p:stCondLst>
                                            <p:cond delay="0"/>
                                          </p:stCondLst>
                                        </p:cTn>
                                        <p:tgtEl>
                                          <p:spTgt spid="4">
                                            <p:txEl>
                                              <p:pRg st="6" end="6"/>
                                            </p:txEl>
                                          </p:spTgt>
                                        </p:tgtEl>
                                        <p:attrNameLst>
                                          <p:attrName>style.visibility</p:attrName>
                                        </p:attrNameLst>
                                      </p:cBhvr>
                                      <p:to>
                                        <p:strVal val="visible"/>
                                      </p:to>
                                    </p:set>
                                    <p:animEffect transition="in" filter="fade">
                                      <p:cBhvr>
                                        <p:cTn id="45" dur="2000"/>
                                        <p:tgtEl>
                                          <p:spTgt spid="4">
                                            <p:txEl>
                                              <p:pRg st="6" end="6"/>
                                            </p:txEl>
                                          </p:spTgt>
                                        </p:tgtEl>
                                      </p:cBhvr>
                                    </p:animEffect>
                                    <p:anim calcmode="lin" valueType="num">
                                      <p:cBhvr>
                                        <p:cTn id="46" dur="2000" fill="hold"/>
                                        <p:tgtEl>
                                          <p:spTgt spid="4">
                                            <p:txEl>
                                              <p:pRg st="6" end="6"/>
                                            </p:txEl>
                                          </p:spTgt>
                                        </p:tgtEl>
                                        <p:attrNameLst>
                                          <p:attrName>ppt_w</p:attrName>
                                        </p:attrNameLst>
                                      </p:cBhvr>
                                      <p:tavLst>
                                        <p:tav tm="0" fmla="#ppt_w*sin(2.5*pi*$)">
                                          <p:val>
                                            <p:fltVal val="0"/>
                                          </p:val>
                                        </p:tav>
                                        <p:tav tm="100000">
                                          <p:val>
                                            <p:fltVal val="1"/>
                                          </p:val>
                                        </p:tav>
                                      </p:tavLst>
                                    </p:anim>
                                    <p:anim calcmode="lin" valueType="num">
                                      <p:cBhvr>
                                        <p:cTn id="47" dur="2000" fill="hold"/>
                                        <p:tgtEl>
                                          <p:spTgt spid="4">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4">
                                            <p:txEl>
                                              <p:pRg st="7" end="7"/>
                                            </p:txEl>
                                          </p:spTgt>
                                        </p:tgtEl>
                                        <p:attrNameLst>
                                          <p:attrName>style.visibility</p:attrName>
                                        </p:attrNameLst>
                                      </p:cBhvr>
                                      <p:to>
                                        <p:strVal val="visible"/>
                                      </p:to>
                                    </p:set>
                                    <p:animEffect transition="in" filter="barn(inVertical)">
                                      <p:cBhvr>
                                        <p:cTn id="52"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630466" y="1461837"/>
            <a:ext cx="7772870" cy="4682931"/>
          </a:xfrm>
        </p:spPr>
        <p:txBody>
          <a:bodyPr/>
          <a:lstStyle/>
          <a:p>
            <a:pPr marL="0" indent="0">
              <a:buNone/>
            </a:pPr>
            <a:r>
              <a:rPr kumimoji="1" lang="ja-JP" altLang="en-US" sz="2800" dirty="0" smtClean="0"/>
              <a:t>・知識やスキルよりも人間力</a:t>
            </a:r>
            <a:endParaRPr kumimoji="1" lang="en-US" altLang="ja-JP" sz="2800" dirty="0" smtClean="0"/>
          </a:p>
          <a:p>
            <a:pPr marL="0" indent="0">
              <a:buNone/>
            </a:pPr>
            <a:endParaRPr lang="en-US" altLang="ja-JP" dirty="0" smtClean="0"/>
          </a:p>
          <a:p>
            <a:pPr marL="0" indent="0">
              <a:buNone/>
            </a:pPr>
            <a:r>
              <a:rPr lang="ja-JP" altLang="en-US" dirty="0" smtClean="0"/>
              <a:t>人としてきちんとしているかが問われてくる。</a:t>
            </a:r>
            <a:endParaRPr lang="en-US" altLang="ja-JP" dirty="0" smtClean="0"/>
          </a:p>
          <a:p>
            <a:pPr marL="0" indent="0">
              <a:buNone/>
            </a:pPr>
            <a:r>
              <a:rPr lang="ja-JP" altLang="en-US" dirty="0" smtClean="0"/>
              <a:t>仕事力と人間力と表現すると仕事をする力の一方で人としての力、きちんと生きていく力を磨いていかなければ、だれもついては来てくれない。</a:t>
            </a:r>
            <a:endParaRPr lang="en-US" altLang="ja-JP" dirty="0" smtClean="0"/>
          </a:p>
          <a:p>
            <a:pPr marL="0" indent="0">
              <a:buNone/>
            </a:pPr>
            <a:r>
              <a:rPr lang="ja-JP" altLang="en-US" dirty="0" smtClean="0"/>
              <a:t>仕事が出来たとしても人間的な魅力のない人、人間としてどうかと思われるような人に、ついていこうとは思わないはず。</a:t>
            </a:r>
            <a:endParaRPr lang="en-US" altLang="ja-JP" dirty="0" smtClean="0"/>
          </a:p>
          <a:p>
            <a:pPr marL="0" indent="0">
              <a:buNone/>
            </a:pPr>
            <a:r>
              <a:rPr lang="ja-JP" altLang="en-US" dirty="0" smtClean="0"/>
              <a:t>正しい行いをし、穏やかで、包容力があり、道徳を意識している人、そういう人は、応援したくなるし、ついていこうと思うはずです。</a:t>
            </a:r>
            <a:endParaRPr lang="en-US" altLang="ja-JP" dirty="0"/>
          </a:p>
          <a:p>
            <a:pPr marL="0" indent="0">
              <a:buNone/>
            </a:pPr>
            <a:endParaRPr kumimoji="1" lang="ja-JP" altLang="en-US" dirty="0"/>
          </a:p>
        </p:txBody>
      </p:sp>
    </p:spTree>
    <p:extLst>
      <p:ext uri="{BB962C8B-B14F-4D97-AF65-F5344CB8AC3E}">
        <p14:creationId xmlns:p14="http://schemas.microsoft.com/office/powerpoint/2010/main" val="3366095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barn(inVertical)">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barn(inVertical)">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barn(inVertical)">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6"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wipe(down)">
                                      <p:cBhvr>
                                        <p:cTn id="40" dur="580">
                                          <p:stCondLst>
                                            <p:cond delay="0"/>
                                          </p:stCondLst>
                                        </p:cTn>
                                        <p:tgtEl>
                                          <p:spTgt spid="3">
                                            <p:txEl>
                                              <p:pRg st="5" end="5"/>
                                            </p:txEl>
                                          </p:spTgt>
                                        </p:tgtEl>
                                      </p:cBhvr>
                                    </p:animEffect>
                                    <p:anim calcmode="lin" valueType="num">
                                      <p:cBhvr>
                                        <p:cTn id="41"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42"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43"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44"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45"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46" dur="26">
                                          <p:stCondLst>
                                            <p:cond delay="650"/>
                                          </p:stCondLst>
                                        </p:cTn>
                                        <p:tgtEl>
                                          <p:spTgt spid="3">
                                            <p:txEl>
                                              <p:pRg st="5" end="5"/>
                                            </p:txEl>
                                          </p:spTgt>
                                        </p:tgtEl>
                                      </p:cBhvr>
                                      <p:to x="100000" y="60000"/>
                                    </p:animScale>
                                    <p:animScale>
                                      <p:cBhvr>
                                        <p:cTn id="47" dur="166" decel="50000">
                                          <p:stCondLst>
                                            <p:cond delay="676"/>
                                          </p:stCondLst>
                                        </p:cTn>
                                        <p:tgtEl>
                                          <p:spTgt spid="3">
                                            <p:txEl>
                                              <p:pRg st="5" end="5"/>
                                            </p:txEl>
                                          </p:spTgt>
                                        </p:tgtEl>
                                      </p:cBhvr>
                                      <p:to x="100000" y="100000"/>
                                    </p:animScale>
                                    <p:animScale>
                                      <p:cBhvr>
                                        <p:cTn id="48" dur="26">
                                          <p:stCondLst>
                                            <p:cond delay="1312"/>
                                          </p:stCondLst>
                                        </p:cTn>
                                        <p:tgtEl>
                                          <p:spTgt spid="3">
                                            <p:txEl>
                                              <p:pRg st="5" end="5"/>
                                            </p:txEl>
                                          </p:spTgt>
                                        </p:tgtEl>
                                      </p:cBhvr>
                                      <p:to x="100000" y="80000"/>
                                    </p:animScale>
                                    <p:animScale>
                                      <p:cBhvr>
                                        <p:cTn id="49" dur="166" decel="50000">
                                          <p:stCondLst>
                                            <p:cond delay="1338"/>
                                          </p:stCondLst>
                                        </p:cTn>
                                        <p:tgtEl>
                                          <p:spTgt spid="3">
                                            <p:txEl>
                                              <p:pRg st="5" end="5"/>
                                            </p:txEl>
                                          </p:spTgt>
                                        </p:tgtEl>
                                      </p:cBhvr>
                                      <p:to x="100000" y="100000"/>
                                    </p:animScale>
                                    <p:animScale>
                                      <p:cBhvr>
                                        <p:cTn id="50" dur="26">
                                          <p:stCondLst>
                                            <p:cond delay="1642"/>
                                          </p:stCondLst>
                                        </p:cTn>
                                        <p:tgtEl>
                                          <p:spTgt spid="3">
                                            <p:txEl>
                                              <p:pRg st="5" end="5"/>
                                            </p:txEl>
                                          </p:spTgt>
                                        </p:tgtEl>
                                      </p:cBhvr>
                                      <p:to x="100000" y="90000"/>
                                    </p:animScale>
                                    <p:animScale>
                                      <p:cBhvr>
                                        <p:cTn id="51" dur="166" decel="50000">
                                          <p:stCondLst>
                                            <p:cond delay="1668"/>
                                          </p:stCondLst>
                                        </p:cTn>
                                        <p:tgtEl>
                                          <p:spTgt spid="3">
                                            <p:txEl>
                                              <p:pRg st="5" end="5"/>
                                            </p:txEl>
                                          </p:spTgt>
                                        </p:tgtEl>
                                      </p:cBhvr>
                                      <p:to x="100000" y="100000"/>
                                    </p:animScale>
                                    <p:animScale>
                                      <p:cBhvr>
                                        <p:cTn id="52" dur="26">
                                          <p:stCondLst>
                                            <p:cond delay="1808"/>
                                          </p:stCondLst>
                                        </p:cTn>
                                        <p:tgtEl>
                                          <p:spTgt spid="3">
                                            <p:txEl>
                                              <p:pRg st="5" end="5"/>
                                            </p:txEl>
                                          </p:spTgt>
                                        </p:tgtEl>
                                      </p:cBhvr>
                                      <p:to x="100000" y="95000"/>
                                    </p:animScale>
                                    <p:animScale>
                                      <p:cBhvr>
                                        <p:cTn id="53"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685330" y="1344168"/>
            <a:ext cx="7772870" cy="4965191"/>
          </a:xfrm>
        </p:spPr>
        <p:txBody>
          <a:bodyPr/>
          <a:lstStyle/>
          <a:p>
            <a:pPr marL="0" indent="0">
              <a:buNone/>
            </a:pPr>
            <a:r>
              <a:rPr kumimoji="1" lang="ja-JP" altLang="en-US" sz="2800" dirty="0" smtClean="0"/>
              <a:t>・余裕がない人の特徴</a:t>
            </a:r>
            <a:endParaRPr kumimoji="1" lang="en-US" altLang="ja-JP" sz="2800" dirty="0" smtClean="0"/>
          </a:p>
          <a:p>
            <a:pPr marL="0" indent="0">
              <a:buNone/>
            </a:pPr>
            <a:endParaRPr lang="en-US" altLang="ja-JP" dirty="0"/>
          </a:p>
          <a:p>
            <a:pPr marL="0" indent="0">
              <a:buNone/>
            </a:pPr>
            <a:r>
              <a:rPr kumimoji="1" lang="ja-JP" altLang="en-US" dirty="0" smtClean="0"/>
              <a:t>努力しているのに結果が出ない。そんな経験は</a:t>
            </a:r>
            <a:r>
              <a:rPr lang="ja-JP" altLang="en-US" dirty="0" smtClean="0"/>
              <a:t>ないだろうか？</a:t>
            </a:r>
            <a:endParaRPr lang="en-US" altLang="ja-JP" dirty="0" smtClean="0"/>
          </a:p>
          <a:p>
            <a:pPr marL="0" indent="0">
              <a:buNone/>
            </a:pPr>
            <a:r>
              <a:rPr kumimoji="1" lang="ja-JP" altLang="en-US" dirty="0" smtClean="0"/>
              <a:t>努力はもちろん</a:t>
            </a:r>
            <a:r>
              <a:rPr lang="ja-JP" altLang="en-US" dirty="0"/>
              <a:t>必要</a:t>
            </a:r>
            <a:r>
              <a:rPr kumimoji="1" lang="ja-JP" altLang="en-US" dirty="0" smtClean="0"/>
              <a:t>であるが、余裕のない人に限って共通するのが精神的な余裕のなさです。</a:t>
            </a:r>
            <a:endParaRPr kumimoji="1" lang="en-US" altLang="ja-JP" dirty="0" smtClean="0"/>
          </a:p>
          <a:p>
            <a:pPr marL="0" indent="0">
              <a:buNone/>
            </a:pPr>
            <a:r>
              <a:rPr lang="ja-JP" altLang="en-US" dirty="0" smtClean="0"/>
              <a:t>自分を追い込んでぎりぎりまで頑張るという精神的な努力は、結果として無関係な場合が多い。</a:t>
            </a:r>
            <a:endParaRPr lang="en-US" altLang="ja-JP" dirty="0" smtClean="0"/>
          </a:p>
          <a:p>
            <a:pPr marL="0" indent="0">
              <a:buNone/>
            </a:pPr>
            <a:r>
              <a:rPr lang="ja-JP" altLang="en-US" dirty="0" smtClean="0"/>
              <a:t>容易にこなす人には、どこか精神的な余裕があり、仕事はそつなくこなしている。決して忙しさに心を奪われてはならない。</a:t>
            </a:r>
            <a:endParaRPr lang="en-US" altLang="ja-JP" dirty="0" smtClean="0"/>
          </a:p>
          <a:p>
            <a:pPr marL="0" indent="0">
              <a:buNone/>
            </a:pPr>
            <a:r>
              <a:rPr lang="ja-JP" altLang="en-US" dirty="0" smtClean="0"/>
              <a:t>精神的に忙しくしている人は必ず、他人への対応が雑になる。</a:t>
            </a:r>
            <a:endParaRPr kumimoji="1" lang="en-US" altLang="ja-JP" dirty="0" smtClean="0"/>
          </a:p>
        </p:txBody>
      </p:sp>
    </p:spTree>
    <p:extLst>
      <p:ext uri="{BB962C8B-B14F-4D97-AF65-F5344CB8AC3E}">
        <p14:creationId xmlns:p14="http://schemas.microsoft.com/office/powerpoint/2010/main" val="421489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barn(inVertical)">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barn(inVertical)">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barn(inVertical)">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barn(inVertical)">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45" presetClass="entr" presetSubtype="0"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2000"/>
                                        <p:tgtEl>
                                          <p:spTgt spid="3">
                                            <p:txEl>
                                              <p:pRg st="6" end="6"/>
                                            </p:txEl>
                                          </p:spTgt>
                                        </p:tgtEl>
                                      </p:cBhvr>
                                    </p:animEffect>
                                    <p:anim calcmode="lin" valueType="num">
                                      <p:cBhvr>
                                        <p:cTn id="46" dur="20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47" dur="20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685330" y="1325880"/>
            <a:ext cx="7772870" cy="5148071"/>
          </a:xfrm>
        </p:spPr>
        <p:txBody>
          <a:bodyPr/>
          <a:lstStyle/>
          <a:p>
            <a:pPr marL="0" indent="0">
              <a:buNone/>
            </a:pPr>
            <a:r>
              <a:rPr kumimoji="1" lang="ja-JP" altLang="en-US" sz="2800" dirty="0" smtClean="0"/>
              <a:t>・やる気にならないことを人のせいにしない。</a:t>
            </a:r>
            <a:endParaRPr kumimoji="1" lang="en-US" altLang="ja-JP" sz="2800" dirty="0" smtClean="0"/>
          </a:p>
          <a:p>
            <a:pPr marL="0" indent="0">
              <a:buNone/>
            </a:pPr>
            <a:endParaRPr lang="en-US" altLang="ja-JP" dirty="0"/>
          </a:p>
          <a:p>
            <a:pPr marL="0" indent="0">
              <a:buNone/>
            </a:pPr>
            <a:r>
              <a:rPr kumimoji="1" lang="ja-JP" altLang="en-US" dirty="0" smtClean="0"/>
              <a:t>あんな、上司の下ではやる気が出ない。もっと、リーダーシップのある上司の下でなければやる気にならない。という人がいます。</a:t>
            </a:r>
            <a:endParaRPr kumimoji="1" lang="en-US" altLang="ja-JP" dirty="0" smtClean="0"/>
          </a:p>
          <a:p>
            <a:pPr marL="0" indent="0">
              <a:buNone/>
            </a:pPr>
            <a:r>
              <a:rPr lang="ja-JP" altLang="en-US" dirty="0" smtClean="0"/>
              <a:t>おそらく、リーダーシップがある上司の下で働いてもこんな人は仕事はしません。</a:t>
            </a:r>
            <a:endParaRPr lang="en-US" altLang="ja-JP" dirty="0" smtClean="0"/>
          </a:p>
          <a:p>
            <a:pPr marL="0" indent="0">
              <a:buNone/>
            </a:pPr>
            <a:r>
              <a:rPr lang="ja-JP" altLang="en-US" dirty="0" smtClean="0"/>
              <a:t>リーダ</a:t>
            </a:r>
            <a:r>
              <a:rPr lang="ja-JP" altLang="en-US" dirty="0"/>
              <a:t>ー</a:t>
            </a:r>
            <a:r>
              <a:rPr kumimoji="1" lang="ja-JP" altLang="en-US" dirty="0" smtClean="0"/>
              <a:t>シップがある上司を待っていてはダメ。</a:t>
            </a:r>
            <a:endParaRPr kumimoji="1" lang="en-US" altLang="ja-JP" dirty="0" smtClean="0"/>
          </a:p>
          <a:p>
            <a:pPr marL="0" indent="0">
              <a:buNone/>
            </a:pPr>
            <a:r>
              <a:rPr kumimoji="1" lang="ja-JP" altLang="en-US" dirty="0" smtClean="0"/>
              <a:t>一人でもやる気になって自分が目指す目的に向かって進んでいくこと。</a:t>
            </a:r>
            <a:endParaRPr kumimoji="1" lang="en-US" altLang="ja-JP" dirty="0" smtClean="0"/>
          </a:p>
          <a:p>
            <a:pPr marL="0" indent="0">
              <a:buNone/>
            </a:pPr>
            <a:r>
              <a:rPr lang="ja-JP" altLang="en-US" dirty="0" smtClean="0"/>
              <a:t>実際やる気に満ちた人は、一人であってもその気になり、行動していくものなのです。</a:t>
            </a:r>
            <a:endParaRPr kumimoji="1" lang="en-US" altLang="ja-JP" dirty="0" smtClean="0"/>
          </a:p>
        </p:txBody>
      </p:sp>
    </p:spTree>
    <p:extLst>
      <p:ext uri="{BB962C8B-B14F-4D97-AF65-F5344CB8AC3E}">
        <p14:creationId xmlns:p14="http://schemas.microsoft.com/office/powerpoint/2010/main" val="1676465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barn(inVertical)">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barn(inVertical)">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barn(inVertical)">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barn(inVertical)">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45" presetClass="entr" presetSubtype="0"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2000"/>
                                        <p:tgtEl>
                                          <p:spTgt spid="3">
                                            <p:txEl>
                                              <p:pRg st="6" end="6"/>
                                            </p:txEl>
                                          </p:spTgt>
                                        </p:tgtEl>
                                      </p:cBhvr>
                                    </p:animEffect>
                                    <p:anim calcmode="lin" valueType="num">
                                      <p:cBhvr>
                                        <p:cTn id="46" dur="20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47" dur="20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685330" y="1408176"/>
            <a:ext cx="7772870" cy="5175503"/>
          </a:xfrm>
        </p:spPr>
        <p:txBody>
          <a:bodyPr/>
          <a:lstStyle/>
          <a:p>
            <a:pPr marL="0" indent="0">
              <a:buNone/>
            </a:pPr>
            <a:r>
              <a:rPr kumimoji="1" lang="ja-JP" altLang="en-US" sz="2800" dirty="0" smtClean="0"/>
              <a:t>・強制的にやる気を盛り上げていく方法。</a:t>
            </a:r>
            <a:endParaRPr kumimoji="1" lang="en-US" altLang="ja-JP" sz="2800" dirty="0" smtClean="0"/>
          </a:p>
          <a:p>
            <a:pPr marL="0" indent="0">
              <a:buNone/>
            </a:pPr>
            <a:endParaRPr lang="en-US" altLang="ja-JP" dirty="0"/>
          </a:p>
          <a:p>
            <a:pPr marL="0" indent="0">
              <a:buNone/>
            </a:pPr>
            <a:r>
              <a:rPr kumimoji="1" lang="ja-JP" altLang="en-US" dirty="0" smtClean="0"/>
              <a:t>やる気を持続する方法の一つに外的統制というやり方があります。</a:t>
            </a:r>
            <a:endParaRPr kumimoji="1" lang="en-US" altLang="ja-JP" dirty="0" smtClean="0"/>
          </a:p>
          <a:p>
            <a:pPr marL="0" indent="0">
              <a:buNone/>
            </a:pPr>
            <a:r>
              <a:rPr kumimoji="1" lang="ja-JP" altLang="en-US" dirty="0" smtClean="0"/>
              <a:t>たとえば、職場で、やる気の出ない仕事であっても、研修などに強制的に参加する。</a:t>
            </a:r>
            <a:endParaRPr kumimoji="1" lang="en-US" altLang="ja-JP" dirty="0" smtClean="0"/>
          </a:p>
          <a:p>
            <a:pPr marL="0" indent="0">
              <a:buNone/>
            </a:pPr>
            <a:r>
              <a:rPr kumimoji="1" lang="ja-JP" altLang="en-US" dirty="0" smtClean="0"/>
              <a:t>このことで、周囲の目や環境でやる気を引き起こすやり方が、外的統制というものである。</a:t>
            </a:r>
            <a:endParaRPr kumimoji="1" lang="en-US" altLang="ja-JP" dirty="0" smtClean="0"/>
          </a:p>
          <a:p>
            <a:pPr marL="0" indent="0">
              <a:buNone/>
            </a:pPr>
            <a:r>
              <a:rPr lang="ja-JP" altLang="en-US" dirty="0" smtClean="0"/>
              <a:t>日常</a:t>
            </a:r>
            <a:r>
              <a:rPr lang="ja-JP" altLang="en-US" dirty="0"/>
              <a:t>生活</a:t>
            </a:r>
            <a:r>
              <a:rPr lang="ja-JP" altLang="en-US" dirty="0" smtClean="0"/>
              <a:t>の</a:t>
            </a:r>
            <a:r>
              <a:rPr lang="ja-JP" altLang="en-US" dirty="0"/>
              <a:t>中</a:t>
            </a:r>
            <a:r>
              <a:rPr lang="ja-JP" altLang="en-US" dirty="0" smtClean="0"/>
              <a:t>でもこのような外的統制を積極的に工夫してやる気を上げていくことが重要です。</a:t>
            </a:r>
            <a:endParaRPr lang="en-US" altLang="ja-JP" dirty="0" smtClean="0"/>
          </a:p>
          <a:p>
            <a:pPr marL="0" indent="0">
              <a:buNone/>
            </a:pPr>
            <a:endParaRPr kumimoji="1" lang="ja-JP" altLang="en-US" dirty="0"/>
          </a:p>
        </p:txBody>
      </p:sp>
    </p:spTree>
    <p:extLst>
      <p:ext uri="{BB962C8B-B14F-4D97-AF65-F5344CB8AC3E}">
        <p14:creationId xmlns:p14="http://schemas.microsoft.com/office/powerpoint/2010/main" val="183793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barn(inVertical)">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barn(inVertical)">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barn(inVertical)">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45"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2000"/>
                                        <p:tgtEl>
                                          <p:spTgt spid="3">
                                            <p:txEl>
                                              <p:pRg st="5" end="5"/>
                                            </p:txEl>
                                          </p:spTgt>
                                        </p:tgtEl>
                                      </p:cBhvr>
                                    </p:animEffect>
                                    <p:anim calcmode="lin" valueType="num">
                                      <p:cBhvr>
                                        <p:cTn id="41"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42" dur="2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1948070" y="1540565"/>
            <a:ext cx="5794513" cy="4969565"/>
          </a:xfrm>
        </p:spPr>
        <p:txBody>
          <a:bodyPr>
            <a:normAutofit fontScale="90000"/>
          </a:bodyPr>
          <a:lstStyle/>
          <a:p>
            <a:pPr algn="l">
              <a:lnSpc>
                <a:spcPct val="100000"/>
              </a:lnSpc>
            </a:pPr>
            <a:r>
              <a:rPr kumimoji="1" lang="ja-JP" altLang="en-US" sz="3100" b="1" dirty="0" smtClean="0"/>
              <a:t>１．うまくいく人の仕事の基本</a:t>
            </a:r>
            <a:r>
              <a:rPr kumimoji="1" lang="en-US" altLang="ja-JP" sz="3100" b="1" dirty="0" smtClean="0"/>
              <a:t/>
            </a:r>
            <a:br>
              <a:rPr kumimoji="1" lang="en-US" altLang="ja-JP" sz="3100" b="1" dirty="0" smtClean="0"/>
            </a:br>
            <a:r>
              <a:rPr kumimoji="1" lang="en-US" altLang="ja-JP" sz="3100" b="1" dirty="0" smtClean="0"/>
              <a:t/>
            </a:r>
            <a:br>
              <a:rPr kumimoji="1" lang="en-US" altLang="ja-JP" sz="3100" b="1" dirty="0" smtClean="0"/>
            </a:br>
            <a:r>
              <a:rPr lang="ja-JP" altLang="en-US" sz="3100" b="1" dirty="0" smtClean="0"/>
              <a:t>２．うまくいく人の仕事の方法</a:t>
            </a:r>
            <a:r>
              <a:rPr lang="en-US" altLang="ja-JP" sz="3100" b="1" dirty="0" smtClean="0"/>
              <a:t/>
            </a:r>
            <a:br>
              <a:rPr lang="en-US" altLang="ja-JP" sz="3100" b="1" dirty="0" smtClean="0"/>
            </a:br>
            <a:r>
              <a:rPr lang="en-US" altLang="ja-JP" sz="3100" b="1" dirty="0" smtClean="0"/>
              <a:t/>
            </a:r>
            <a:br>
              <a:rPr lang="en-US" altLang="ja-JP" sz="3100" b="1" dirty="0" smtClean="0"/>
            </a:br>
            <a:r>
              <a:rPr lang="ja-JP" altLang="en-US" sz="3100" b="1" dirty="0" smtClean="0"/>
              <a:t>３．うまくいく人の習慣</a:t>
            </a:r>
            <a:r>
              <a:rPr lang="en-US" altLang="ja-JP" sz="3100" b="1" dirty="0" smtClean="0"/>
              <a:t/>
            </a:r>
            <a:br>
              <a:rPr lang="en-US" altLang="ja-JP" sz="3100" b="1" dirty="0" smtClean="0"/>
            </a:br>
            <a:r>
              <a:rPr lang="en-US" altLang="ja-JP" sz="3100" b="1" dirty="0" smtClean="0"/>
              <a:t/>
            </a:r>
            <a:br>
              <a:rPr lang="en-US" altLang="ja-JP" sz="3100" b="1" dirty="0" smtClean="0"/>
            </a:br>
            <a:r>
              <a:rPr lang="ja-JP" altLang="en-US" sz="3100" b="1" dirty="0" smtClean="0"/>
              <a:t>４．アホと戦うのは人生の無駄</a:t>
            </a:r>
            <a:r>
              <a:rPr lang="en-US" altLang="ja-JP" sz="3100" b="1" dirty="0" smtClean="0"/>
              <a:t/>
            </a:r>
            <a:br>
              <a:rPr lang="en-US" altLang="ja-JP" sz="3100" b="1" dirty="0" smtClean="0"/>
            </a:br>
            <a:r>
              <a:rPr lang="en-US" altLang="ja-JP" sz="3100" b="1" dirty="0" smtClean="0"/>
              <a:t/>
            </a:r>
            <a:br>
              <a:rPr lang="en-US" altLang="ja-JP" sz="3100" b="1" dirty="0" smtClean="0"/>
            </a:br>
            <a:r>
              <a:rPr lang="ja-JP" altLang="en-US" sz="3100" b="1" dirty="0" smtClean="0"/>
              <a:t>５．戦略的コミュニケーション</a:t>
            </a:r>
            <a:r>
              <a:rPr lang="en-US" altLang="ja-JP" sz="3100" b="1" dirty="0" smtClean="0"/>
              <a:t/>
            </a:r>
            <a:br>
              <a:rPr lang="en-US" altLang="ja-JP" sz="3100" b="1" dirty="0" smtClean="0"/>
            </a:br>
            <a:r>
              <a:rPr lang="en-US" altLang="ja-JP" sz="3100" b="1" dirty="0" smtClean="0"/>
              <a:t/>
            </a:r>
            <a:br>
              <a:rPr lang="en-US" altLang="ja-JP" sz="3100" b="1" dirty="0" smtClean="0"/>
            </a:br>
            <a:r>
              <a:rPr lang="ja-JP" altLang="en-US" sz="2800" b="1" dirty="0"/>
              <a:t>６．偉人の名言集</a:t>
            </a:r>
            <a:r>
              <a:rPr lang="en-US" altLang="ja-JP" sz="3100" b="1" dirty="0" smtClean="0"/>
              <a:t/>
            </a:r>
            <a:br>
              <a:rPr lang="en-US" altLang="ja-JP" sz="3100" b="1" dirty="0" smtClean="0"/>
            </a:br>
            <a:r>
              <a:rPr lang="en-US" altLang="ja-JP" sz="2800" b="1" dirty="0" smtClean="0"/>
              <a:t/>
            </a:r>
            <a:br>
              <a:rPr lang="en-US" altLang="ja-JP" sz="2800" b="1" dirty="0" smtClean="0"/>
            </a:br>
            <a:r>
              <a:rPr lang="en-US" altLang="ja-JP" sz="2800" b="1" dirty="0" smtClean="0"/>
              <a:t/>
            </a:r>
            <a:br>
              <a:rPr lang="en-US" altLang="ja-JP" sz="2800" b="1" dirty="0" smtClean="0"/>
            </a:br>
            <a:endParaRPr kumimoji="1" lang="ja-JP" altLang="en-US" sz="2800" b="1" dirty="0"/>
          </a:p>
        </p:txBody>
      </p:sp>
    </p:spTree>
    <p:extLst>
      <p:ext uri="{BB962C8B-B14F-4D97-AF65-F5344CB8AC3E}">
        <p14:creationId xmlns:p14="http://schemas.microsoft.com/office/powerpoint/2010/main" val="3090023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485753" y="968071"/>
            <a:ext cx="7772870" cy="4940809"/>
          </a:xfrm>
        </p:spPr>
        <p:txBody>
          <a:bodyPr>
            <a:normAutofit fontScale="92500" lnSpcReduction="20000"/>
          </a:bodyPr>
          <a:lstStyle/>
          <a:p>
            <a:pPr marL="0" indent="0">
              <a:buNone/>
            </a:pPr>
            <a:r>
              <a:rPr lang="ja-JP" altLang="en-US" dirty="0" smtClean="0"/>
              <a:t>・</a:t>
            </a:r>
            <a:r>
              <a:rPr lang="ja-JP" altLang="en-US" sz="2800" dirty="0" smtClean="0"/>
              <a:t>意思が強い人ほど深く落ち込みやすいという性格がある。</a:t>
            </a:r>
            <a:endParaRPr lang="en-US" altLang="ja-JP" sz="2800" dirty="0" smtClean="0"/>
          </a:p>
          <a:p>
            <a:pPr marL="0" indent="0">
              <a:buNone/>
            </a:pPr>
            <a:endParaRPr kumimoji="1" lang="en-US" altLang="ja-JP" dirty="0" smtClean="0"/>
          </a:p>
          <a:p>
            <a:pPr marL="0" indent="0">
              <a:buNone/>
            </a:pPr>
            <a:r>
              <a:rPr kumimoji="1" lang="ja-JP" altLang="en-US" dirty="0" smtClean="0"/>
              <a:t>自分の意志によって自分のやる気や行動をコントロールすること。これを、内的統制と言います。</a:t>
            </a:r>
            <a:endParaRPr kumimoji="1" lang="en-US" altLang="ja-JP" dirty="0" smtClean="0"/>
          </a:p>
          <a:p>
            <a:pPr marL="0" indent="0">
              <a:buNone/>
            </a:pPr>
            <a:r>
              <a:rPr lang="ja-JP" altLang="en-US" dirty="0"/>
              <a:t>大</a:t>
            </a:r>
            <a:r>
              <a:rPr lang="ja-JP" altLang="en-US" dirty="0" smtClean="0"/>
              <a:t>きなことを成し遂げることのできる人物は、この内的統制の能力がかなり優れています。</a:t>
            </a:r>
            <a:endParaRPr lang="en-US" altLang="ja-JP" dirty="0" smtClean="0"/>
          </a:p>
          <a:p>
            <a:pPr marL="0" indent="0">
              <a:buNone/>
            </a:pPr>
            <a:r>
              <a:rPr lang="ja-JP" altLang="en-US" dirty="0" smtClean="0"/>
              <a:t>しかし、このタイプの人は落ち込みやすいという欠点を持つ人もいます。実際に自分に責任がなかったとしても、自分自身に結び付け考える性質が強く必要以上に落ち込む可能性があります。</a:t>
            </a:r>
            <a:endParaRPr lang="en-US" altLang="ja-JP" dirty="0" smtClean="0"/>
          </a:p>
          <a:p>
            <a:pPr marL="0" indent="0">
              <a:buNone/>
            </a:pPr>
            <a:r>
              <a:rPr lang="ja-JP" altLang="en-US" dirty="0" smtClean="0"/>
              <a:t>意志の強い人ほどそれに比例して絶望も大きい。</a:t>
            </a:r>
            <a:endParaRPr lang="en-US" altLang="ja-JP" dirty="0" smtClean="0"/>
          </a:p>
          <a:p>
            <a:pPr marL="0" indent="0">
              <a:buNone/>
            </a:pPr>
            <a:r>
              <a:rPr lang="ja-JP" altLang="en-US" dirty="0" smtClean="0"/>
              <a:t>内的</a:t>
            </a:r>
            <a:r>
              <a:rPr lang="ja-JP" altLang="en-US" dirty="0"/>
              <a:t>統制</a:t>
            </a:r>
            <a:r>
              <a:rPr lang="ja-JP" altLang="en-US" dirty="0" smtClean="0"/>
              <a:t>に優れた人は、物事がうまくいかなくても、まあ、しょうがないと受け流すことも大事です。</a:t>
            </a:r>
            <a:endParaRPr kumimoji="1" lang="en-US" altLang="ja-JP" dirty="0"/>
          </a:p>
          <a:p>
            <a:pPr marL="0" indent="0">
              <a:buNone/>
            </a:pPr>
            <a:endParaRPr kumimoji="1" lang="ja-JP" altLang="en-US" dirty="0"/>
          </a:p>
        </p:txBody>
      </p:sp>
    </p:spTree>
    <p:extLst>
      <p:ext uri="{BB962C8B-B14F-4D97-AF65-F5344CB8AC3E}">
        <p14:creationId xmlns:p14="http://schemas.microsoft.com/office/powerpoint/2010/main" val="511004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barn(inVertical)">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barn(inVertical)">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barn(inVertical)">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barn(inVertical)">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45" presetClass="entr" presetSubtype="0"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2000"/>
                                        <p:tgtEl>
                                          <p:spTgt spid="3">
                                            <p:txEl>
                                              <p:pRg st="6" end="6"/>
                                            </p:txEl>
                                          </p:spTgt>
                                        </p:tgtEl>
                                      </p:cBhvr>
                                    </p:animEffect>
                                    <p:anim calcmode="lin" valueType="num">
                                      <p:cBhvr>
                                        <p:cTn id="46" dur="20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47" dur="20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685330" y="1316737"/>
            <a:ext cx="7772870" cy="4791456"/>
          </a:xfrm>
        </p:spPr>
        <p:txBody>
          <a:bodyPr>
            <a:normAutofit fontScale="92500"/>
          </a:bodyPr>
          <a:lstStyle/>
          <a:p>
            <a:pPr marL="0" indent="0">
              <a:buNone/>
            </a:pPr>
            <a:r>
              <a:rPr lang="ja-JP" altLang="en-US" sz="2800" dirty="0" smtClean="0"/>
              <a:t>・いい休養があってこそ、活力ある気が生み出される。</a:t>
            </a:r>
            <a:endParaRPr lang="en-US" altLang="ja-JP" sz="2800" dirty="0" smtClean="0"/>
          </a:p>
          <a:p>
            <a:pPr marL="0" indent="0">
              <a:buNone/>
            </a:pPr>
            <a:endParaRPr lang="en-US" altLang="ja-JP" dirty="0"/>
          </a:p>
          <a:p>
            <a:pPr marL="0" indent="0">
              <a:buNone/>
            </a:pPr>
            <a:r>
              <a:rPr lang="ja-JP" altLang="en-US" dirty="0" smtClean="0"/>
              <a:t>がんばりや</a:t>
            </a:r>
            <a:r>
              <a:rPr lang="ja-JP" altLang="en-US" dirty="0" err="1" smtClean="0"/>
              <a:t>さんに</a:t>
            </a:r>
            <a:r>
              <a:rPr lang="ja-JP" altLang="en-US" dirty="0" smtClean="0"/>
              <a:t>限って、やる気を失ったまま立ち直れなくなることがあります。</a:t>
            </a:r>
            <a:endParaRPr lang="en-US" altLang="ja-JP" dirty="0" smtClean="0"/>
          </a:p>
          <a:p>
            <a:pPr marL="0" indent="0">
              <a:buNone/>
            </a:pPr>
            <a:r>
              <a:rPr lang="ja-JP" altLang="en-US" dirty="0" smtClean="0"/>
              <a:t>その原因は自分の限界を超えて頑張りすぎてしまうということです。</a:t>
            </a:r>
            <a:endParaRPr lang="en-US" altLang="ja-JP" dirty="0" smtClean="0"/>
          </a:p>
          <a:p>
            <a:pPr marL="0" indent="0">
              <a:buNone/>
            </a:pPr>
            <a:r>
              <a:rPr lang="ja-JP" altLang="en-US" dirty="0" smtClean="0"/>
              <a:t>やる</a:t>
            </a:r>
            <a:r>
              <a:rPr lang="ja-JP" altLang="en-US" dirty="0"/>
              <a:t>気</a:t>
            </a:r>
            <a:r>
              <a:rPr lang="ja-JP" altLang="en-US" dirty="0" smtClean="0"/>
              <a:t>を</a:t>
            </a:r>
            <a:r>
              <a:rPr lang="ja-JP" altLang="en-US" dirty="0"/>
              <a:t>持続</a:t>
            </a:r>
            <a:r>
              <a:rPr lang="ja-JP" altLang="en-US" dirty="0" smtClean="0"/>
              <a:t>させていくために大切なこととは、適度に休むということです。</a:t>
            </a:r>
            <a:endParaRPr lang="en-US" altLang="ja-JP" dirty="0" smtClean="0"/>
          </a:p>
          <a:p>
            <a:pPr marL="0" indent="0">
              <a:buNone/>
            </a:pPr>
            <a:r>
              <a:rPr lang="ja-JP" altLang="en-US" dirty="0" smtClean="0"/>
              <a:t>しかし、残念なことに頑張り屋さんの性格を持つ人というのはなかなか休むことが出来ません。</a:t>
            </a:r>
            <a:endParaRPr lang="en-US" altLang="ja-JP" dirty="0" smtClean="0"/>
          </a:p>
          <a:p>
            <a:pPr marL="0" indent="0">
              <a:buNone/>
            </a:pPr>
            <a:r>
              <a:rPr lang="ja-JP" altLang="en-US" dirty="0" smtClean="0"/>
              <a:t>頑張る</a:t>
            </a:r>
            <a:r>
              <a:rPr lang="ja-JP" altLang="en-US" dirty="0"/>
              <a:t>目的</a:t>
            </a:r>
            <a:r>
              <a:rPr lang="ja-JP" altLang="en-US" dirty="0" smtClean="0"/>
              <a:t>は、仕事を成功させる点にあります。仕事を成功させるために休む。そう考えれば頑張りすぎを制御できるようになると思います。</a:t>
            </a:r>
            <a:endParaRPr lang="en-US" altLang="ja-JP" dirty="0" smtClean="0"/>
          </a:p>
        </p:txBody>
      </p:sp>
    </p:spTree>
    <p:extLst>
      <p:ext uri="{BB962C8B-B14F-4D97-AF65-F5344CB8AC3E}">
        <p14:creationId xmlns:p14="http://schemas.microsoft.com/office/powerpoint/2010/main" val="3591945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barn(inVertical)">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barn(inVertical)">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barn(inVertical)">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barn(inVertical)">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45" presetClass="entr" presetSubtype="0"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2000"/>
                                        <p:tgtEl>
                                          <p:spTgt spid="3">
                                            <p:txEl>
                                              <p:pRg st="6" end="6"/>
                                            </p:txEl>
                                          </p:spTgt>
                                        </p:tgtEl>
                                      </p:cBhvr>
                                    </p:animEffect>
                                    <p:anim calcmode="lin" valueType="num">
                                      <p:cBhvr>
                                        <p:cTn id="46" dur="20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47" dur="20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685330" y="1252330"/>
            <a:ext cx="7772870" cy="5148469"/>
          </a:xfrm>
        </p:spPr>
        <p:txBody>
          <a:bodyPr>
            <a:normAutofit fontScale="92500" lnSpcReduction="10000"/>
          </a:bodyPr>
          <a:lstStyle/>
          <a:p>
            <a:pPr marL="0" indent="0">
              <a:buNone/>
            </a:pPr>
            <a:r>
              <a:rPr kumimoji="1" lang="ja-JP" altLang="en-US" dirty="0" smtClean="0"/>
              <a:t>・</a:t>
            </a:r>
            <a:r>
              <a:rPr kumimoji="1" lang="ja-JP" altLang="en-US" sz="2800" dirty="0" smtClean="0"/>
              <a:t>歴史に学ぶ。その時代の背景を知る。</a:t>
            </a:r>
            <a:endParaRPr kumimoji="1" lang="en-US" altLang="ja-JP" sz="2800" dirty="0" smtClean="0"/>
          </a:p>
          <a:p>
            <a:pPr marL="0" indent="0">
              <a:buNone/>
            </a:pPr>
            <a:endParaRPr lang="en-US" altLang="ja-JP" dirty="0"/>
          </a:p>
          <a:p>
            <a:pPr marL="0" indent="0">
              <a:buNone/>
            </a:pPr>
            <a:r>
              <a:rPr kumimoji="1" lang="ja-JP" altLang="en-US" dirty="0" smtClean="0"/>
              <a:t>人間は同じことを繰り返すから、歴史に学ぶ意味がある。</a:t>
            </a:r>
            <a:endParaRPr lang="en-US" altLang="ja-JP" dirty="0" smtClean="0"/>
          </a:p>
          <a:p>
            <a:pPr marL="0" indent="0">
              <a:buNone/>
            </a:pPr>
            <a:r>
              <a:rPr lang="ja-JP" altLang="en-US" dirty="0"/>
              <a:t>仕事</a:t>
            </a:r>
            <a:r>
              <a:rPr lang="ja-JP" altLang="en-US" dirty="0" smtClean="0"/>
              <a:t>に生かせる</a:t>
            </a:r>
            <a:r>
              <a:rPr lang="ja-JP" altLang="en-US" dirty="0"/>
              <a:t>何</a:t>
            </a:r>
            <a:r>
              <a:rPr lang="ja-JP" altLang="en-US" dirty="0" smtClean="0"/>
              <a:t>かといえば、ついつい今の技術や知識について学ぼうとしがちです。</a:t>
            </a:r>
            <a:endParaRPr lang="en-US" altLang="ja-JP" dirty="0" smtClean="0"/>
          </a:p>
          <a:p>
            <a:pPr marL="0" indent="0">
              <a:buNone/>
            </a:pPr>
            <a:r>
              <a:rPr lang="ja-JP" altLang="en-US" dirty="0" smtClean="0"/>
              <a:t>しかし、すぐに役立ちそうな知識だけが仕事に生きるのかと言えば全くそんなことはない。</a:t>
            </a:r>
            <a:endParaRPr lang="en-US" altLang="ja-JP" dirty="0" smtClean="0"/>
          </a:p>
          <a:p>
            <a:pPr marL="0" indent="0">
              <a:buNone/>
            </a:pPr>
            <a:r>
              <a:rPr lang="ja-JP" altLang="en-US" dirty="0" smtClean="0"/>
              <a:t>歴史を知ることや子供の頃、耳にしたものが役立つ時が来る。</a:t>
            </a:r>
            <a:endParaRPr lang="en-US" altLang="ja-JP" dirty="0" smtClean="0"/>
          </a:p>
          <a:p>
            <a:pPr marL="0" indent="0">
              <a:buNone/>
            </a:pPr>
            <a:r>
              <a:rPr lang="ja-JP" altLang="en-US" dirty="0" smtClean="0"/>
              <a:t>先人や他人の話にはヒントがあり、それをいかに今の時代に組み合わせるかが問われるものです。</a:t>
            </a:r>
            <a:endParaRPr lang="en-US" altLang="ja-JP" dirty="0" smtClean="0"/>
          </a:p>
          <a:p>
            <a:pPr marL="0" indent="0">
              <a:buNone/>
            </a:pPr>
            <a:r>
              <a:rPr lang="ja-JP" altLang="en-US" dirty="0"/>
              <a:t>歴史</a:t>
            </a:r>
            <a:r>
              <a:rPr lang="ja-JP" altLang="en-US" dirty="0" smtClean="0"/>
              <a:t>をきちんと知り、今の時代の感覚を持つ。これが、自分の視野を広げるコツでもある。</a:t>
            </a:r>
            <a:endParaRPr lang="en-US" altLang="ja-JP" dirty="0"/>
          </a:p>
        </p:txBody>
      </p:sp>
    </p:spTree>
    <p:extLst>
      <p:ext uri="{BB962C8B-B14F-4D97-AF65-F5344CB8AC3E}">
        <p14:creationId xmlns:p14="http://schemas.microsoft.com/office/powerpoint/2010/main" val="3834594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barn(inVertical)">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barn(inVertical)">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barn(inVertical)">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barn(inVertical)">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barn(inVertical)">
                                      <p:cBhvr>
                                        <p:cTn id="45" dur="500"/>
                                        <p:tgtEl>
                                          <p:spTgt spid="3">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45" presetClass="entr" presetSubtype="0" fill="hold"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2000"/>
                                        <p:tgtEl>
                                          <p:spTgt spid="3">
                                            <p:txEl>
                                              <p:pRg st="7" end="7"/>
                                            </p:txEl>
                                          </p:spTgt>
                                        </p:tgtEl>
                                      </p:cBhvr>
                                    </p:animEffect>
                                    <p:anim calcmode="lin" valueType="num">
                                      <p:cBhvr>
                                        <p:cTn id="51" dur="2000" fill="hold"/>
                                        <p:tgtEl>
                                          <p:spTgt spid="3">
                                            <p:txEl>
                                              <p:pRg st="7" end="7"/>
                                            </p:txEl>
                                          </p:spTgt>
                                        </p:tgtEl>
                                        <p:attrNameLst>
                                          <p:attrName>ppt_w</p:attrName>
                                        </p:attrNameLst>
                                      </p:cBhvr>
                                      <p:tavLst>
                                        <p:tav tm="0" fmla="#ppt_w*sin(2.5*pi*$)">
                                          <p:val>
                                            <p:fltVal val="0"/>
                                          </p:val>
                                        </p:tav>
                                        <p:tav tm="100000">
                                          <p:val>
                                            <p:fltVal val="1"/>
                                          </p:val>
                                        </p:tav>
                                      </p:tavLst>
                                    </p:anim>
                                    <p:anim calcmode="lin" valueType="num">
                                      <p:cBhvr>
                                        <p:cTn id="52" dur="200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75604" y="106455"/>
            <a:ext cx="7773338" cy="1237714"/>
          </a:xfrm>
        </p:spPr>
        <p:txBody>
          <a:bodyPr/>
          <a:lstStyle/>
          <a:p>
            <a:r>
              <a:rPr kumimoji="1" lang="ja-JP" altLang="en-US" dirty="0" smtClean="0"/>
              <a:t>３．うまくいく人の習慣</a:t>
            </a:r>
            <a:endParaRPr kumimoji="1" lang="ja-JP" altLang="en-US" dirty="0"/>
          </a:p>
        </p:txBody>
      </p:sp>
      <p:sp>
        <p:nvSpPr>
          <p:cNvPr id="3" name="コンテンツ プレースホルダー 2"/>
          <p:cNvSpPr>
            <a:spLocks noGrp="1"/>
          </p:cNvSpPr>
          <p:nvPr>
            <p:ph sz="quarter" idx="13"/>
          </p:nvPr>
        </p:nvSpPr>
        <p:spPr>
          <a:xfrm>
            <a:off x="740194" y="1243584"/>
            <a:ext cx="7772870" cy="5102351"/>
          </a:xfrm>
        </p:spPr>
        <p:txBody>
          <a:bodyPr>
            <a:normAutofit fontScale="92500" lnSpcReduction="10000"/>
          </a:bodyPr>
          <a:lstStyle/>
          <a:p>
            <a:pPr marL="0" indent="0">
              <a:buNone/>
            </a:pPr>
            <a:r>
              <a:rPr kumimoji="1" lang="ja-JP" altLang="en-US" sz="3000" dirty="0" smtClean="0"/>
              <a:t>・整理整頓を心がける。</a:t>
            </a:r>
            <a:endParaRPr kumimoji="1" lang="en-US" altLang="ja-JP" sz="3000" dirty="0" smtClean="0"/>
          </a:p>
          <a:p>
            <a:pPr marL="0" indent="0">
              <a:buNone/>
            </a:pPr>
            <a:endParaRPr lang="en-US" altLang="ja-JP" dirty="0"/>
          </a:p>
          <a:p>
            <a:pPr marL="0" indent="0">
              <a:buNone/>
            </a:pPr>
            <a:r>
              <a:rPr kumimoji="1" lang="ja-JP" altLang="en-US" dirty="0" smtClean="0"/>
              <a:t>決まって整理整頓ができているところは仕事が出来る職場である。</a:t>
            </a:r>
            <a:endParaRPr kumimoji="1" lang="en-US" altLang="ja-JP" dirty="0" smtClean="0"/>
          </a:p>
          <a:p>
            <a:pPr marL="0" indent="0">
              <a:buNone/>
            </a:pPr>
            <a:r>
              <a:rPr kumimoji="1" lang="ja-JP" altLang="en-US" dirty="0" smtClean="0"/>
              <a:t>きちんと、整理整頓ができていない、ずぼらな人にきちんとした仕事が出来るとは思わない。</a:t>
            </a:r>
            <a:endParaRPr kumimoji="1" lang="en-US" altLang="ja-JP" dirty="0" smtClean="0"/>
          </a:p>
          <a:p>
            <a:pPr marL="0" indent="0">
              <a:buNone/>
            </a:pPr>
            <a:r>
              <a:rPr kumimoji="1" lang="ja-JP" altLang="en-US" dirty="0" smtClean="0"/>
              <a:t>自分の周りの整理整頓はできて当たり前、公共の場、みんなが使用する場所こそ整理整頓を心がけることが重要である。</a:t>
            </a:r>
            <a:endParaRPr kumimoji="1" lang="en-US" altLang="ja-JP" dirty="0" smtClean="0"/>
          </a:p>
          <a:p>
            <a:pPr marL="0" indent="0">
              <a:buNone/>
            </a:pPr>
            <a:r>
              <a:rPr kumimoji="1" lang="ja-JP" altLang="en-US" dirty="0" smtClean="0"/>
              <a:t>ある場所にあるはずのものがない、機材が汚れたまま、なまくら人間のお陰で</a:t>
            </a:r>
            <a:r>
              <a:rPr lang="ja-JP" altLang="en-US" dirty="0"/>
              <a:t>真面目</a:t>
            </a:r>
            <a:r>
              <a:rPr kumimoji="1" lang="ja-JP" altLang="en-US" dirty="0" smtClean="0"/>
              <a:t>なものがバカを見る。</a:t>
            </a:r>
            <a:endParaRPr kumimoji="1" lang="en-US" altLang="ja-JP" dirty="0" smtClean="0"/>
          </a:p>
          <a:p>
            <a:pPr marL="0" indent="0">
              <a:buNone/>
            </a:pPr>
            <a:r>
              <a:rPr kumimoji="1" lang="ja-JP" altLang="en-US" dirty="0" smtClean="0"/>
              <a:t>こういった環境づくりは日ごろの個人の気持ちの持ちようで少しづつ変わってくると思われる。</a:t>
            </a:r>
            <a:endParaRPr kumimoji="1" lang="en-US" altLang="ja-JP" dirty="0" smtClean="0"/>
          </a:p>
          <a:p>
            <a:pPr marL="0" indent="0">
              <a:buNone/>
            </a:pPr>
            <a:r>
              <a:rPr kumimoji="1" lang="ja-JP" altLang="en-US" dirty="0" smtClean="0"/>
              <a:t>人に言う前にまず、己が行動しましょう。それを見た人も続いてくれるはず。</a:t>
            </a:r>
            <a:endParaRPr kumimoji="1" lang="ja-JP" altLang="en-US" dirty="0"/>
          </a:p>
        </p:txBody>
      </p:sp>
    </p:spTree>
    <p:extLst>
      <p:ext uri="{BB962C8B-B14F-4D97-AF65-F5344CB8AC3E}">
        <p14:creationId xmlns:p14="http://schemas.microsoft.com/office/powerpoint/2010/main" val="3139314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barn(inVertical)">
                                      <p:cBhvr>
                                        <p:cTn id="25" dur="500"/>
                                        <p:tgtEl>
                                          <p:spTgt spid="3">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arn(inVertic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arn(inVertic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arn(inVertical)">
                                      <p:cBhvr>
                                        <p:cTn id="40" dur="5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barn(inVertical)">
                                      <p:cBhvr>
                                        <p:cTn id="45" dur="500"/>
                                        <p:tgtEl>
                                          <p:spTgt spid="3">
                                            <p:txEl>
                                              <p:pRg st="5" end="5"/>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Effect transition="in" filter="barn(inVertical)">
                                      <p:cBhvr>
                                        <p:cTn id="50" dur="500"/>
                                        <p:tgtEl>
                                          <p:spTgt spid="3">
                                            <p:txEl>
                                              <p:pRg st="6" end="6"/>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45" presetClass="entr" presetSubtype="0" fill="hold"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Effect transition="in" filter="fade">
                                      <p:cBhvr>
                                        <p:cTn id="55" dur="2000"/>
                                        <p:tgtEl>
                                          <p:spTgt spid="3">
                                            <p:txEl>
                                              <p:pRg st="7" end="7"/>
                                            </p:txEl>
                                          </p:spTgt>
                                        </p:tgtEl>
                                      </p:cBhvr>
                                    </p:animEffect>
                                    <p:anim calcmode="lin" valueType="num">
                                      <p:cBhvr>
                                        <p:cTn id="56" dur="2000" fill="hold"/>
                                        <p:tgtEl>
                                          <p:spTgt spid="3">
                                            <p:txEl>
                                              <p:pRg st="7" end="7"/>
                                            </p:txEl>
                                          </p:spTgt>
                                        </p:tgtEl>
                                        <p:attrNameLst>
                                          <p:attrName>ppt_w</p:attrName>
                                        </p:attrNameLst>
                                      </p:cBhvr>
                                      <p:tavLst>
                                        <p:tav tm="0" fmla="#ppt_w*sin(2.5*pi*$)">
                                          <p:val>
                                            <p:fltVal val="0"/>
                                          </p:val>
                                        </p:tav>
                                        <p:tav tm="100000">
                                          <p:val>
                                            <p:fltVal val="1"/>
                                          </p:val>
                                        </p:tav>
                                      </p:tavLst>
                                    </p:anim>
                                    <p:anim calcmode="lin" valueType="num">
                                      <p:cBhvr>
                                        <p:cTn id="57" dur="200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694474" y="1216152"/>
            <a:ext cx="7772870" cy="5193791"/>
          </a:xfrm>
        </p:spPr>
        <p:txBody>
          <a:bodyPr>
            <a:normAutofit fontScale="92500" lnSpcReduction="20000"/>
          </a:bodyPr>
          <a:lstStyle/>
          <a:p>
            <a:pPr marL="0" indent="0">
              <a:buNone/>
            </a:pPr>
            <a:r>
              <a:rPr kumimoji="1" lang="ja-JP" altLang="en-US" sz="3000" dirty="0" smtClean="0"/>
              <a:t>・不平不満を言わない。</a:t>
            </a:r>
            <a:endParaRPr kumimoji="1" lang="en-US" altLang="ja-JP" sz="3000" dirty="0" smtClean="0"/>
          </a:p>
          <a:p>
            <a:pPr marL="0" indent="0">
              <a:buNone/>
            </a:pPr>
            <a:endParaRPr lang="en-US" altLang="ja-JP" dirty="0"/>
          </a:p>
          <a:p>
            <a:pPr marL="0" indent="0">
              <a:buNone/>
            </a:pPr>
            <a:r>
              <a:rPr kumimoji="1" lang="ja-JP" altLang="en-US" dirty="0" smtClean="0"/>
              <a:t>苦しいこと、つらいことがあると愚痴にしたくなるのはわかります。しかし、周囲の人はどんな風に感じ取るでしょうか。</a:t>
            </a:r>
            <a:endParaRPr kumimoji="1" lang="en-US" altLang="ja-JP" dirty="0" smtClean="0"/>
          </a:p>
          <a:p>
            <a:pPr marL="0" indent="0">
              <a:buNone/>
            </a:pPr>
            <a:r>
              <a:rPr kumimoji="1" lang="ja-JP" altLang="en-US" dirty="0" smtClean="0"/>
              <a:t>決して素敵な人には見えません。一生懸命だと知恵が出ます。中途半端だと愚痴が出ます。いい加減だと言い訳が出る。</a:t>
            </a:r>
            <a:endParaRPr kumimoji="1" lang="en-US" altLang="ja-JP" dirty="0" smtClean="0"/>
          </a:p>
          <a:p>
            <a:pPr marL="0" indent="0">
              <a:buNone/>
            </a:pPr>
            <a:r>
              <a:rPr kumimoji="1" lang="ja-JP" altLang="en-US" dirty="0" smtClean="0"/>
              <a:t>不平不満を言っても何も変わりません。</a:t>
            </a:r>
            <a:endParaRPr kumimoji="1" lang="en-US" altLang="ja-JP" dirty="0" smtClean="0"/>
          </a:p>
          <a:p>
            <a:pPr marL="0" indent="0">
              <a:buNone/>
            </a:pPr>
            <a:r>
              <a:rPr kumimoji="1" lang="ja-JP" altLang="en-US" dirty="0" smtClean="0"/>
              <a:t>そんなことよりも今ある、資機材</a:t>
            </a:r>
            <a:r>
              <a:rPr lang="ja-JP" altLang="en-US" dirty="0" smtClean="0"/>
              <a:t>で又は人員でどれだけのことが可能なのかを考え知恵を出しチャレンジするほうが自分たちのためになると考えてください。</a:t>
            </a:r>
            <a:endParaRPr lang="en-US" altLang="ja-JP" dirty="0" smtClean="0"/>
          </a:p>
          <a:p>
            <a:pPr marL="0" indent="0">
              <a:buNone/>
            </a:pPr>
            <a:r>
              <a:rPr lang="ja-JP" altLang="en-US" dirty="0" smtClean="0"/>
              <a:t>これからは、愚痴をいう前に知恵を出しチャレンジしてそれでもだめなら相談。楽を考える人は、愚痴と言い訳しか出てきません。</a:t>
            </a:r>
            <a:endParaRPr lang="en-US" altLang="ja-JP" dirty="0" smtClean="0"/>
          </a:p>
          <a:p>
            <a:pPr marL="0" indent="0">
              <a:buNone/>
            </a:pPr>
            <a:r>
              <a:rPr lang="ja-JP" altLang="en-US" dirty="0" smtClean="0"/>
              <a:t>そんな人に耳を貸すことは必要なし。</a:t>
            </a:r>
            <a:endParaRPr kumimoji="1" lang="ja-JP" altLang="en-US" dirty="0"/>
          </a:p>
        </p:txBody>
      </p:sp>
    </p:spTree>
    <p:extLst>
      <p:ext uri="{BB962C8B-B14F-4D97-AF65-F5344CB8AC3E}">
        <p14:creationId xmlns:p14="http://schemas.microsoft.com/office/powerpoint/2010/main" val="581124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barn(inVertical)">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barn(inVertical)">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barn(inVertical)">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barn(inVertical)">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barn(inVertical)">
                                      <p:cBhvr>
                                        <p:cTn id="45" dur="500"/>
                                        <p:tgtEl>
                                          <p:spTgt spid="3">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45" presetClass="entr" presetSubtype="0" fill="hold"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2000"/>
                                        <p:tgtEl>
                                          <p:spTgt spid="3">
                                            <p:txEl>
                                              <p:pRg st="7" end="7"/>
                                            </p:txEl>
                                          </p:spTgt>
                                        </p:tgtEl>
                                      </p:cBhvr>
                                    </p:animEffect>
                                    <p:anim calcmode="lin" valueType="num">
                                      <p:cBhvr>
                                        <p:cTn id="51" dur="2000" fill="hold"/>
                                        <p:tgtEl>
                                          <p:spTgt spid="3">
                                            <p:txEl>
                                              <p:pRg st="7" end="7"/>
                                            </p:txEl>
                                          </p:spTgt>
                                        </p:tgtEl>
                                        <p:attrNameLst>
                                          <p:attrName>ppt_w</p:attrName>
                                        </p:attrNameLst>
                                      </p:cBhvr>
                                      <p:tavLst>
                                        <p:tav tm="0" fmla="#ppt_w*sin(2.5*pi*$)">
                                          <p:val>
                                            <p:fltVal val="0"/>
                                          </p:val>
                                        </p:tav>
                                        <p:tav tm="100000">
                                          <p:val>
                                            <p:fltVal val="1"/>
                                          </p:val>
                                        </p:tav>
                                      </p:tavLst>
                                    </p:anim>
                                    <p:anim calcmode="lin" valueType="num">
                                      <p:cBhvr>
                                        <p:cTn id="52" dur="200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612178" y="969265"/>
            <a:ext cx="7772870" cy="5504688"/>
          </a:xfrm>
        </p:spPr>
        <p:txBody>
          <a:bodyPr>
            <a:normAutofit fontScale="92500" lnSpcReduction="10000"/>
          </a:bodyPr>
          <a:lstStyle/>
          <a:p>
            <a:pPr marL="0" indent="0">
              <a:buNone/>
            </a:pPr>
            <a:r>
              <a:rPr kumimoji="1" lang="ja-JP" altLang="en-US" sz="3000" dirty="0" smtClean="0"/>
              <a:t>・ネガティブな言葉は使わない。</a:t>
            </a:r>
            <a:endParaRPr kumimoji="1" lang="en-US" altLang="ja-JP" sz="3000" dirty="0" smtClean="0"/>
          </a:p>
          <a:p>
            <a:pPr marL="0" indent="0">
              <a:buNone/>
            </a:pPr>
            <a:endParaRPr kumimoji="1" lang="en-US" altLang="ja-JP" dirty="0" smtClean="0"/>
          </a:p>
          <a:p>
            <a:pPr marL="0" indent="0">
              <a:buNone/>
            </a:pPr>
            <a:r>
              <a:rPr lang="ja-JP" altLang="en-US" dirty="0"/>
              <a:t>自分</a:t>
            </a:r>
            <a:r>
              <a:rPr lang="ja-JP" altLang="en-US" dirty="0" smtClean="0"/>
              <a:t>の言葉はそのまま自分に返ってくる。みなさん思い浮かべてください。</a:t>
            </a:r>
            <a:endParaRPr lang="en-US" altLang="ja-JP" dirty="0" smtClean="0"/>
          </a:p>
          <a:p>
            <a:pPr marL="0" indent="0">
              <a:buNone/>
            </a:pPr>
            <a:r>
              <a:rPr lang="ja-JP" altLang="en-US" dirty="0" smtClean="0"/>
              <a:t>そんな事出来ませんわ。そんな</a:t>
            </a:r>
            <a:r>
              <a:rPr lang="ja-JP" altLang="en-US" dirty="0" err="1" smtClean="0"/>
              <a:t>ん</a:t>
            </a:r>
            <a:r>
              <a:rPr lang="ja-JP" altLang="en-US" dirty="0" smtClean="0"/>
              <a:t>むちゃくちゃですわ。そんな事いうねんやったら自分らがしたらよろしいですねん。</a:t>
            </a:r>
            <a:endParaRPr lang="en-US" altLang="ja-JP" dirty="0" smtClean="0"/>
          </a:p>
          <a:p>
            <a:pPr marL="0" indent="0">
              <a:buNone/>
            </a:pPr>
            <a:r>
              <a:rPr lang="ja-JP" altLang="en-US" dirty="0" smtClean="0"/>
              <a:t>こんな言葉をよく声に出す人間は、苦労をしたことのない、行き当たりばったりな考え方、他人の事より自分の事、しんどい仕事をしない、楽を覚えた人間がよく口にする言葉です。</a:t>
            </a:r>
            <a:endParaRPr lang="en-US" altLang="ja-JP" dirty="0" smtClean="0"/>
          </a:p>
          <a:p>
            <a:pPr marL="0" indent="0">
              <a:buNone/>
            </a:pPr>
            <a:r>
              <a:rPr lang="ja-JP" altLang="en-US" dirty="0" smtClean="0"/>
              <a:t>周りにこんな人間がいることは、</a:t>
            </a:r>
            <a:r>
              <a:rPr lang="ja-JP" altLang="en-US" dirty="0"/>
              <a:t>会社</a:t>
            </a:r>
            <a:r>
              <a:rPr lang="ja-JP" altLang="en-US" dirty="0" smtClean="0"/>
              <a:t>にとって全く必要のない人間です。一般企業でしたら即首にされてもおかしくない。</a:t>
            </a:r>
            <a:endParaRPr lang="en-US" altLang="ja-JP" dirty="0" smtClean="0"/>
          </a:p>
          <a:p>
            <a:pPr marL="0" indent="0">
              <a:buNone/>
            </a:pPr>
            <a:r>
              <a:rPr lang="ja-JP" altLang="en-US" dirty="0" smtClean="0"/>
              <a:t>どこの、</a:t>
            </a:r>
            <a:r>
              <a:rPr lang="ja-JP" altLang="en-US" dirty="0"/>
              <a:t>会社</a:t>
            </a:r>
            <a:r>
              <a:rPr lang="ja-JP" altLang="en-US" dirty="0" smtClean="0"/>
              <a:t>にもこんな人間は必要ないのです。周りに甘えているどうしようもない人間です。</a:t>
            </a:r>
            <a:endParaRPr lang="en-US" altLang="ja-JP" dirty="0" smtClean="0"/>
          </a:p>
          <a:p>
            <a:pPr marL="0" indent="0">
              <a:buNone/>
            </a:pPr>
            <a:r>
              <a:rPr lang="ja-JP" altLang="en-US" dirty="0" smtClean="0"/>
              <a:t>士気を下げる最低人間です。</a:t>
            </a:r>
            <a:endParaRPr lang="en-US" altLang="ja-JP" dirty="0" smtClean="0"/>
          </a:p>
        </p:txBody>
      </p:sp>
    </p:spTree>
    <p:extLst>
      <p:ext uri="{BB962C8B-B14F-4D97-AF65-F5344CB8AC3E}">
        <p14:creationId xmlns:p14="http://schemas.microsoft.com/office/powerpoint/2010/main" val="3951038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barn(inVertical)">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barn(inVertical)">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barn(inVertical)">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barn(inVertical)">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barn(inVertical)">
                                      <p:cBhvr>
                                        <p:cTn id="45" dur="500"/>
                                        <p:tgtEl>
                                          <p:spTgt spid="3">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45" presetClass="entr" presetSubtype="0" fill="hold"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2000"/>
                                        <p:tgtEl>
                                          <p:spTgt spid="3">
                                            <p:txEl>
                                              <p:pRg st="7" end="7"/>
                                            </p:txEl>
                                          </p:spTgt>
                                        </p:tgtEl>
                                      </p:cBhvr>
                                    </p:animEffect>
                                    <p:anim calcmode="lin" valueType="num">
                                      <p:cBhvr>
                                        <p:cTn id="51" dur="2000" fill="hold"/>
                                        <p:tgtEl>
                                          <p:spTgt spid="3">
                                            <p:txEl>
                                              <p:pRg st="7" end="7"/>
                                            </p:txEl>
                                          </p:spTgt>
                                        </p:tgtEl>
                                        <p:attrNameLst>
                                          <p:attrName>ppt_w</p:attrName>
                                        </p:attrNameLst>
                                      </p:cBhvr>
                                      <p:tavLst>
                                        <p:tav tm="0" fmla="#ppt_w*sin(2.5*pi*$)">
                                          <p:val>
                                            <p:fltVal val="0"/>
                                          </p:val>
                                        </p:tav>
                                        <p:tav tm="100000">
                                          <p:val>
                                            <p:fltVal val="1"/>
                                          </p:val>
                                        </p:tav>
                                      </p:tavLst>
                                    </p:anim>
                                    <p:anim calcmode="lin" valueType="num">
                                      <p:cBhvr>
                                        <p:cTn id="52" dur="200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621322" y="1115569"/>
            <a:ext cx="7772870" cy="5129784"/>
          </a:xfrm>
        </p:spPr>
        <p:txBody>
          <a:bodyPr/>
          <a:lstStyle/>
          <a:p>
            <a:pPr marL="0" indent="0">
              <a:buNone/>
            </a:pPr>
            <a:r>
              <a:rPr kumimoji="1" lang="ja-JP" altLang="en-US" sz="2800" dirty="0" smtClean="0"/>
              <a:t>・普段はすべてに出る。</a:t>
            </a:r>
            <a:endParaRPr kumimoji="1" lang="en-US" altLang="ja-JP" sz="2800" dirty="0" smtClean="0"/>
          </a:p>
          <a:p>
            <a:pPr marL="0" indent="0">
              <a:buNone/>
            </a:pPr>
            <a:endParaRPr lang="en-US" altLang="ja-JP" dirty="0"/>
          </a:p>
          <a:p>
            <a:pPr marL="0" indent="0">
              <a:buNone/>
            </a:pPr>
            <a:r>
              <a:rPr kumimoji="1" lang="ja-JP" altLang="en-US" dirty="0" smtClean="0"/>
              <a:t>毎日の行いが肝心な時に出る。日常の行動や意識は知らず知らずの間に立ち振る舞いに現れる。</a:t>
            </a:r>
            <a:endParaRPr kumimoji="1" lang="en-US" altLang="ja-JP" dirty="0" smtClean="0"/>
          </a:p>
          <a:p>
            <a:pPr marL="0" indent="0">
              <a:buNone/>
            </a:pPr>
            <a:r>
              <a:rPr kumimoji="1" lang="ja-JP" altLang="en-US" dirty="0" smtClean="0"/>
              <a:t>普段の行動意識こそ問われていることを考えなくてはならない。</a:t>
            </a:r>
            <a:endParaRPr kumimoji="1" lang="en-US" altLang="ja-JP" dirty="0" smtClean="0"/>
          </a:p>
          <a:p>
            <a:pPr marL="0" indent="0">
              <a:buNone/>
            </a:pPr>
            <a:r>
              <a:rPr kumimoji="1" lang="ja-JP" altLang="en-US" dirty="0" smtClean="0"/>
              <a:t>肝心な時にだけやろうと思っても出来るはずがない。</a:t>
            </a:r>
            <a:endParaRPr kumimoji="1" lang="en-US" altLang="ja-JP" dirty="0" smtClean="0"/>
          </a:p>
          <a:p>
            <a:pPr marL="0" indent="0">
              <a:buNone/>
            </a:pPr>
            <a:r>
              <a:rPr kumimoji="1" lang="ja-JP" altLang="en-US" dirty="0" smtClean="0"/>
              <a:t>普段から人を見、人の意見を聞き、共に汗を流し、失敗をして共に考える、こういった行いが人との信頼関係が構築されていくものです。</a:t>
            </a:r>
            <a:endParaRPr kumimoji="1" lang="en-US" altLang="ja-JP" dirty="0" smtClean="0"/>
          </a:p>
          <a:p>
            <a:pPr marL="0" indent="0">
              <a:buNone/>
            </a:pPr>
            <a:endParaRPr lang="en-US" altLang="ja-JP" dirty="0"/>
          </a:p>
          <a:p>
            <a:pPr marL="0" indent="0">
              <a:buNone/>
            </a:pPr>
            <a:endParaRPr kumimoji="1" lang="ja-JP" altLang="en-US" dirty="0"/>
          </a:p>
        </p:txBody>
      </p:sp>
    </p:spTree>
    <p:extLst>
      <p:ext uri="{BB962C8B-B14F-4D97-AF65-F5344CB8AC3E}">
        <p14:creationId xmlns:p14="http://schemas.microsoft.com/office/powerpoint/2010/main" val="1775942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barn(inVertical)">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barn(inVertical)">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barn(inVertical)">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45"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2000"/>
                                        <p:tgtEl>
                                          <p:spTgt spid="3">
                                            <p:txEl>
                                              <p:pRg st="5" end="5"/>
                                            </p:txEl>
                                          </p:spTgt>
                                        </p:tgtEl>
                                      </p:cBhvr>
                                    </p:animEffect>
                                    <p:anim calcmode="lin" valueType="num">
                                      <p:cBhvr>
                                        <p:cTn id="41"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42" dur="2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612178" y="1088137"/>
            <a:ext cx="7772870" cy="5312664"/>
          </a:xfrm>
        </p:spPr>
        <p:txBody>
          <a:bodyPr/>
          <a:lstStyle/>
          <a:p>
            <a:pPr marL="0" indent="0">
              <a:buNone/>
            </a:pPr>
            <a:r>
              <a:rPr kumimoji="1" lang="ja-JP" altLang="en-US" sz="2800" dirty="0" smtClean="0"/>
              <a:t>・できることは、すぐにやる。</a:t>
            </a:r>
            <a:endParaRPr kumimoji="1" lang="en-US" altLang="ja-JP" sz="2800" dirty="0" smtClean="0"/>
          </a:p>
          <a:p>
            <a:pPr marL="0" indent="0">
              <a:buNone/>
            </a:pPr>
            <a:endParaRPr lang="en-US" altLang="ja-JP" dirty="0"/>
          </a:p>
          <a:p>
            <a:pPr marL="0" indent="0">
              <a:buNone/>
            </a:pPr>
            <a:r>
              <a:rPr kumimoji="1" lang="ja-JP" altLang="en-US" dirty="0" smtClean="0"/>
              <a:t>日常から疑問に思ったことや、解らないことがあれば、恥を忍んでも聞き出すことが大事。</a:t>
            </a:r>
            <a:endParaRPr kumimoji="1" lang="en-US" altLang="ja-JP" dirty="0" smtClean="0"/>
          </a:p>
          <a:p>
            <a:pPr marL="0" indent="0">
              <a:buNone/>
            </a:pPr>
            <a:r>
              <a:rPr kumimoji="1" lang="ja-JP" altLang="en-US" dirty="0" smtClean="0"/>
              <a:t>仕事の疑問をそのままにしておくと成長していかずいつまでたってもわからないまま、歳を重ねることに人</a:t>
            </a:r>
            <a:r>
              <a:rPr lang="ja-JP" altLang="en-US" dirty="0" smtClean="0"/>
              <a:t>は自慢話をしたがったりする。</a:t>
            </a:r>
            <a:endParaRPr lang="en-US" altLang="ja-JP" dirty="0" smtClean="0"/>
          </a:p>
          <a:p>
            <a:pPr marL="0" indent="0">
              <a:buNone/>
            </a:pPr>
            <a:r>
              <a:rPr lang="ja-JP" altLang="en-US" dirty="0" smtClean="0"/>
              <a:t>プライドが邪魔をして吸収しなければならない時期に吸収できない。</a:t>
            </a:r>
            <a:endParaRPr lang="en-US" altLang="ja-JP" dirty="0" smtClean="0"/>
          </a:p>
          <a:p>
            <a:pPr marL="0" indent="0">
              <a:buNone/>
            </a:pPr>
            <a:r>
              <a:rPr lang="ja-JP" altLang="en-US" dirty="0" smtClean="0"/>
              <a:t>結果、つらい目を見るのは未来の自分である。</a:t>
            </a:r>
            <a:endParaRPr lang="en-US" altLang="ja-JP" dirty="0" smtClean="0"/>
          </a:p>
          <a:p>
            <a:pPr marL="0" indent="0">
              <a:buNone/>
            </a:pPr>
            <a:r>
              <a:rPr lang="ja-JP" altLang="en-US" dirty="0" smtClean="0"/>
              <a:t>余計なプライドを捨てる者こそが最終的に勝つ</a:t>
            </a:r>
            <a:r>
              <a:rPr lang="ja-JP" altLang="en-US" dirty="0"/>
              <a:t>者</a:t>
            </a:r>
            <a:r>
              <a:rPr lang="ja-JP" altLang="en-US" dirty="0" smtClean="0"/>
              <a:t>である。</a:t>
            </a:r>
            <a:endParaRPr kumimoji="1" lang="ja-JP" altLang="en-US" dirty="0"/>
          </a:p>
        </p:txBody>
      </p:sp>
    </p:spTree>
    <p:extLst>
      <p:ext uri="{BB962C8B-B14F-4D97-AF65-F5344CB8AC3E}">
        <p14:creationId xmlns:p14="http://schemas.microsoft.com/office/powerpoint/2010/main" val="2800858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barn(inVertical)">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barn(inVertical)">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barn(inVertical)">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barn(inVertical)">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45" presetClass="entr" presetSubtype="0"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2000"/>
                                        <p:tgtEl>
                                          <p:spTgt spid="3">
                                            <p:txEl>
                                              <p:pRg st="6" end="6"/>
                                            </p:txEl>
                                          </p:spTgt>
                                        </p:tgtEl>
                                      </p:cBhvr>
                                    </p:animEffect>
                                    <p:anim calcmode="lin" valueType="num">
                                      <p:cBhvr>
                                        <p:cTn id="46" dur="20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47" dur="20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657898" y="1289305"/>
            <a:ext cx="7772870" cy="5065776"/>
          </a:xfrm>
        </p:spPr>
        <p:txBody>
          <a:bodyPr>
            <a:normAutofit fontScale="92500" lnSpcReduction="10000"/>
          </a:bodyPr>
          <a:lstStyle/>
          <a:p>
            <a:pPr marL="0" indent="0">
              <a:buNone/>
            </a:pPr>
            <a:r>
              <a:rPr kumimoji="1" lang="ja-JP" altLang="en-US" sz="3000" dirty="0" smtClean="0"/>
              <a:t>・叱ってくれる人を大事にする。</a:t>
            </a:r>
            <a:endParaRPr kumimoji="1" lang="en-US" altLang="ja-JP" sz="3000" dirty="0" smtClean="0"/>
          </a:p>
          <a:p>
            <a:pPr marL="0" indent="0">
              <a:buNone/>
            </a:pPr>
            <a:endParaRPr lang="en-US" altLang="ja-JP" dirty="0"/>
          </a:p>
          <a:p>
            <a:pPr marL="0" indent="0">
              <a:buNone/>
            </a:pPr>
            <a:r>
              <a:rPr kumimoji="1" lang="ja-JP" altLang="en-US" dirty="0" smtClean="0"/>
              <a:t>何も言わずに何でも認めてくれる上司、自分が楽をしたいから部下を指導する上司、俺らが若いときはと比べて指導する上司、いろんな上司がいる中で、日々の生活の中、意味のある叱り方をする上司、なぜ、叱ったか明確な回答が出来る上司にこそ大事に</a:t>
            </a:r>
            <a:r>
              <a:rPr lang="ja-JP" altLang="en-US" dirty="0" smtClean="0"/>
              <a:t>すべき上司である。</a:t>
            </a:r>
            <a:endParaRPr lang="en-US" altLang="ja-JP" dirty="0" smtClean="0"/>
          </a:p>
          <a:p>
            <a:pPr marL="0" indent="0">
              <a:buNone/>
            </a:pPr>
            <a:r>
              <a:rPr lang="ja-JP" altLang="en-US" dirty="0" smtClean="0"/>
              <a:t>そんな</a:t>
            </a:r>
            <a:r>
              <a:rPr lang="ja-JP" altLang="en-US" dirty="0"/>
              <a:t>上司</a:t>
            </a:r>
            <a:r>
              <a:rPr lang="ja-JP" altLang="en-US" dirty="0" smtClean="0"/>
              <a:t>は、人としての感情、人情、人の痛みがわかる人間である。</a:t>
            </a:r>
            <a:endParaRPr lang="en-US" altLang="ja-JP" dirty="0" smtClean="0"/>
          </a:p>
          <a:p>
            <a:pPr marL="0" indent="0">
              <a:buNone/>
            </a:pPr>
            <a:r>
              <a:rPr lang="ja-JP" altLang="en-US" dirty="0" smtClean="0"/>
              <a:t>そんな上司についていけば、もっと自分が磨きこなされ人としての成長が出来る。</a:t>
            </a:r>
            <a:endParaRPr lang="en-US" altLang="ja-JP" dirty="0" smtClean="0"/>
          </a:p>
          <a:p>
            <a:pPr marL="0" indent="0">
              <a:buNone/>
            </a:pPr>
            <a:r>
              <a:rPr lang="ja-JP" altLang="en-US" dirty="0" smtClean="0"/>
              <a:t>怒鳴るは、腹を立て思うようにいかないために個人の感情が表に出るもの。</a:t>
            </a:r>
            <a:endParaRPr lang="en-US" altLang="ja-JP" dirty="0" smtClean="0"/>
          </a:p>
          <a:p>
            <a:pPr marL="0" indent="0">
              <a:buNone/>
            </a:pPr>
            <a:r>
              <a:rPr lang="ja-JP" altLang="en-US" dirty="0"/>
              <a:t>叱</a:t>
            </a:r>
            <a:r>
              <a:rPr lang="ja-JP" altLang="en-US" dirty="0" smtClean="0"/>
              <a:t>るは、その人の事を伸ばしてあげようと、意味のあるもの。叱ると怒鳴るの区別がわかる人になりましょう。</a:t>
            </a:r>
            <a:endParaRPr lang="en-US" altLang="ja-JP" dirty="0" smtClean="0"/>
          </a:p>
        </p:txBody>
      </p:sp>
    </p:spTree>
    <p:extLst>
      <p:ext uri="{BB962C8B-B14F-4D97-AF65-F5344CB8AC3E}">
        <p14:creationId xmlns:p14="http://schemas.microsoft.com/office/powerpoint/2010/main" val="3444943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5"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anim calcmode="lin" valueType="num">
                                      <p:cBhvr>
                                        <p:cTn id="28" dur="20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29" dur="20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731050" y="1179576"/>
            <a:ext cx="7772870" cy="4937759"/>
          </a:xfrm>
        </p:spPr>
        <p:txBody>
          <a:bodyPr>
            <a:normAutofit/>
          </a:bodyPr>
          <a:lstStyle/>
          <a:p>
            <a:pPr marL="0" indent="0">
              <a:buNone/>
            </a:pPr>
            <a:r>
              <a:rPr lang="ja-JP" altLang="en-US" sz="2800" dirty="0" smtClean="0"/>
              <a:t>・前向きな仲間と付き合う</a:t>
            </a:r>
            <a:endParaRPr lang="en-US" altLang="ja-JP" sz="2800" dirty="0" smtClean="0"/>
          </a:p>
          <a:p>
            <a:pPr marL="0" indent="0">
              <a:buNone/>
            </a:pPr>
            <a:endParaRPr kumimoji="1" lang="en-US" altLang="ja-JP" dirty="0"/>
          </a:p>
          <a:p>
            <a:pPr marL="0" indent="0">
              <a:buNone/>
            </a:pPr>
            <a:r>
              <a:rPr lang="ja-JP" altLang="en-US" dirty="0" smtClean="0"/>
              <a:t>類は友を呼ぶという言葉があります。</a:t>
            </a:r>
            <a:endParaRPr lang="en-US" altLang="ja-JP" dirty="0" smtClean="0"/>
          </a:p>
          <a:p>
            <a:pPr marL="0" indent="0">
              <a:buNone/>
            </a:pPr>
            <a:r>
              <a:rPr lang="ja-JP" altLang="en-US" dirty="0" smtClean="0"/>
              <a:t>同じような仲間が集まっていると、そこにはまた同じような人が集まってくるということですからおそらく人の心理だと思います。</a:t>
            </a:r>
            <a:endParaRPr lang="en-US" altLang="ja-JP" dirty="0" smtClean="0"/>
          </a:p>
          <a:p>
            <a:pPr marL="0" indent="0">
              <a:buNone/>
            </a:pPr>
            <a:r>
              <a:rPr lang="ja-JP" altLang="en-US" dirty="0" smtClean="0"/>
              <a:t>ネガティブなことを言う人のところにはネガティブな人たちが集まり、出世欲の強い人のところには、そういった人が集まります。</a:t>
            </a:r>
            <a:endParaRPr lang="en-US" altLang="ja-JP" dirty="0" smtClean="0"/>
          </a:p>
          <a:p>
            <a:pPr marL="0" indent="0">
              <a:buNone/>
            </a:pPr>
            <a:r>
              <a:rPr lang="ja-JP" altLang="en-US" dirty="0" smtClean="0"/>
              <a:t>すなわち、付き合う人には十分気を付けたほうがいいということです。</a:t>
            </a:r>
            <a:endParaRPr lang="en-US" altLang="ja-JP" dirty="0" smtClean="0"/>
          </a:p>
          <a:p>
            <a:pPr marL="0" indent="0">
              <a:buNone/>
            </a:pPr>
            <a:r>
              <a:rPr lang="ja-JP" altLang="en-US" dirty="0" smtClean="0"/>
              <a:t>損得を考える人は結局自分の事ばかり平気で人を裏切るので注意しましょう。</a:t>
            </a:r>
            <a:endParaRPr kumimoji="1" lang="ja-JP" altLang="en-US" dirty="0"/>
          </a:p>
        </p:txBody>
      </p:sp>
    </p:spTree>
    <p:extLst>
      <p:ext uri="{BB962C8B-B14F-4D97-AF65-F5344CB8AC3E}">
        <p14:creationId xmlns:p14="http://schemas.microsoft.com/office/powerpoint/2010/main" val="877844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barn(inVertical)">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barn(inVertical)">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barn(inVertical)">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barn(inVertical)">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45" presetClass="entr" presetSubtype="0"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2000"/>
                                        <p:tgtEl>
                                          <p:spTgt spid="3">
                                            <p:txEl>
                                              <p:pRg st="6" end="6"/>
                                            </p:txEl>
                                          </p:spTgt>
                                        </p:tgtEl>
                                      </p:cBhvr>
                                    </p:animEffect>
                                    <p:anim calcmode="lin" valueType="num">
                                      <p:cBhvr>
                                        <p:cTn id="46" dur="20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47" dur="20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smtClean="0"/>
              <a:t>１．うまくいく人の仕事の基本</a:t>
            </a:r>
            <a:endParaRPr lang="ja-JP" altLang="en-US" dirty="0"/>
          </a:p>
        </p:txBody>
      </p:sp>
      <p:sp>
        <p:nvSpPr>
          <p:cNvPr id="5" name="テキスト プレースホルダー 4"/>
          <p:cNvSpPr>
            <a:spLocks noGrp="1"/>
          </p:cNvSpPr>
          <p:nvPr>
            <p:ph sz="quarter" idx="13"/>
          </p:nvPr>
        </p:nvSpPr>
        <p:spPr/>
        <p:txBody>
          <a:bodyPr/>
          <a:lstStyle/>
          <a:p>
            <a:pPr marL="0" indent="0">
              <a:buNone/>
            </a:pPr>
            <a:r>
              <a:rPr lang="ja-JP" altLang="en-US" sz="2800" dirty="0" smtClean="0"/>
              <a:t>・仕事の本当の目的を意識する。</a:t>
            </a:r>
            <a:endParaRPr lang="en-US" altLang="ja-JP" sz="2800" dirty="0" smtClean="0"/>
          </a:p>
          <a:p>
            <a:pPr marL="0" indent="0">
              <a:buNone/>
            </a:pPr>
            <a:r>
              <a:rPr lang="en-US" altLang="ja-JP" dirty="0" smtClean="0"/>
              <a:t>※</a:t>
            </a:r>
            <a:r>
              <a:rPr lang="ja-JP" altLang="en-US" dirty="0" smtClean="0"/>
              <a:t>うまくいく人は、仕事の目的をいつも意識しています。誰のための何なのか。上司に頼まれた、職場に命じられた、とゆうのは目的ではありません。</a:t>
            </a:r>
            <a:endParaRPr lang="en-US" altLang="ja-JP" dirty="0" smtClean="0"/>
          </a:p>
          <a:p>
            <a:pPr marL="0" indent="0">
              <a:buNone/>
            </a:pPr>
            <a:r>
              <a:rPr lang="ja-JP" altLang="en-US" dirty="0" smtClean="0"/>
              <a:t>本来の目的は何なのかを考え、それを意識しながら仕事をする。これができるかどうかで、仕事人生は大きく変わってきます。　</a:t>
            </a:r>
            <a:endParaRPr lang="en-US" altLang="ja-JP" dirty="0" smtClean="0"/>
          </a:p>
        </p:txBody>
      </p:sp>
    </p:spTree>
    <p:extLst>
      <p:ext uri="{BB962C8B-B14F-4D97-AF65-F5344CB8AC3E}">
        <p14:creationId xmlns:p14="http://schemas.microsoft.com/office/powerpoint/2010/main" val="1413504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barn(inVertical)">
                                      <p:cBhvr>
                                        <p:cTn id="14" dur="500"/>
                                        <p:tgtEl>
                                          <p:spTgt spid="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barn(inVertical)">
                                      <p:cBhvr>
                                        <p:cTn id="19" dur="500"/>
                                        <p:tgtEl>
                                          <p:spTgt spid="5">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Effect transition="in" filter="barn(inVertical)">
                                      <p:cBhvr>
                                        <p:cTn id="24"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685330" y="1280160"/>
            <a:ext cx="7772870" cy="5312663"/>
          </a:xfrm>
        </p:spPr>
        <p:txBody>
          <a:bodyPr/>
          <a:lstStyle/>
          <a:p>
            <a:pPr marL="0" indent="0">
              <a:buNone/>
            </a:pPr>
            <a:r>
              <a:rPr kumimoji="1" lang="ja-JP" altLang="en-US" sz="2800" dirty="0" smtClean="0"/>
              <a:t>・過去の失敗から人生の知恵を学び取っていく。</a:t>
            </a:r>
            <a:endParaRPr kumimoji="1" lang="en-US" altLang="ja-JP" sz="2800" dirty="0" smtClean="0"/>
          </a:p>
          <a:p>
            <a:pPr marL="0" indent="0">
              <a:buNone/>
            </a:pPr>
            <a:endParaRPr lang="en-US" altLang="ja-JP" dirty="0"/>
          </a:p>
          <a:p>
            <a:pPr marL="0" indent="0">
              <a:buNone/>
            </a:pPr>
            <a:r>
              <a:rPr kumimoji="1" lang="ja-JP" altLang="en-US" dirty="0" smtClean="0"/>
              <a:t>後悔するのではなく、いい勉強をするに切り替える。</a:t>
            </a:r>
            <a:endParaRPr kumimoji="1" lang="en-US" altLang="ja-JP" dirty="0" smtClean="0"/>
          </a:p>
          <a:p>
            <a:pPr marL="0" indent="0">
              <a:buNone/>
            </a:pPr>
            <a:r>
              <a:rPr kumimoji="1" lang="ja-JP" altLang="en-US" dirty="0" smtClean="0"/>
              <a:t>人であれば、生きている</a:t>
            </a:r>
            <a:r>
              <a:rPr lang="ja-JP" altLang="en-US" dirty="0" smtClean="0"/>
              <a:t>限り誰でもが誤った決断をしたり、バカ</a:t>
            </a:r>
            <a:r>
              <a:rPr lang="ja-JP" altLang="en-US" dirty="0" err="1" smtClean="0"/>
              <a:t>げた</a:t>
            </a:r>
            <a:r>
              <a:rPr lang="ja-JP" altLang="en-US" dirty="0" smtClean="0"/>
              <a:t>行動をする。</a:t>
            </a:r>
            <a:endParaRPr lang="en-US" altLang="ja-JP" dirty="0" smtClean="0"/>
          </a:p>
          <a:p>
            <a:pPr marL="0" indent="0">
              <a:buNone/>
            </a:pPr>
            <a:r>
              <a:rPr kumimoji="1" lang="ja-JP" altLang="en-US" dirty="0" smtClean="0"/>
              <a:t>誤った</a:t>
            </a:r>
            <a:r>
              <a:rPr kumimoji="1" lang="ja-JP" altLang="en-US" dirty="0"/>
              <a:t>行動</a:t>
            </a:r>
            <a:r>
              <a:rPr kumimoji="1" lang="ja-JP" altLang="en-US" dirty="0" smtClean="0"/>
              <a:t>やバカ</a:t>
            </a:r>
            <a:r>
              <a:rPr kumimoji="1" lang="ja-JP" altLang="en-US" dirty="0" err="1" smtClean="0"/>
              <a:t>げた</a:t>
            </a:r>
            <a:r>
              <a:rPr kumimoji="1" lang="ja-JP" altLang="en-US" dirty="0" smtClean="0"/>
              <a:t>行動を乗り越えて、その経験を新たに生かすという気持ちを持つことが大事。</a:t>
            </a:r>
            <a:endParaRPr kumimoji="1" lang="en-US" altLang="ja-JP" dirty="0" smtClean="0"/>
          </a:p>
          <a:p>
            <a:pPr marL="0" indent="0">
              <a:buNone/>
            </a:pPr>
            <a:r>
              <a:rPr lang="ja-JP" altLang="en-US" dirty="0" smtClean="0"/>
              <a:t>いい勉強をさせてもらった。これで二度と同じ過ちを繰り返さないと、経験の中から目的にかなうものを見つけ出すことが大事です。</a:t>
            </a:r>
            <a:endParaRPr lang="en-US" altLang="ja-JP" dirty="0" smtClean="0"/>
          </a:p>
          <a:p>
            <a:pPr marL="0" indent="0">
              <a:buNone/>
            </a:pPr>
            <a:endParaRPr lang="en-US" altLang="ja-JP" dirty="0"/>
          </a:p>
        </p:txBody>
      </p:sp>
    </p:spTree>
    <p:extLst>
      <p:ext uri="{BB962C8B-B14F-4D97-AF65-F5344CB8AC3E}">
        <p14:creationId xmlns:p14="http://schemas.microsoft.com/office/powerpoint/2010/main" val="1098408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barn(inVertical)">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barn(inVertical)">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barn(inVertical)">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45"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2000"/>
                                        <p:tgtEl>
                                          <p:spTgt spid="3">
                                            <p:txEl>
                                              <p:pRg st="5" end="5"/>
                                            </p:txEl>
                                          </p:spTgt>
                                        </p:tgtEl>
                                      </p:cBhvr>
                                    </p:animEffect>
                                    <p:anim calcmode="lin" valueType="num">
                                      <p:cBhvr>
                                        <p:cTn id="41"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42" dur="2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735025" y="755374"/>
            <a:ext cx="7723175" cy="5913783"/>
          </a:xfrm>
        </p:spPr>
        <p:txBody>
          <a:bodyPr>
            <a:normAutofit fontScale="85000" lnSpcReduction="10000"/>
          </a:bodyPr>
          <a:lstStyle/>
          <a:p>
            <a:pPr marL="0" indent="0">
              <a:buNone/>
            </a:pPr>
            <a:r>
              <a:rPr kumimoji="1" lang="ja-JP" altLang="en-US" sz="3300" dirty="0" smtClean="0"/>
              <a:t>・新しい環境にはゆっくりと慣れていくのがいい。</a:t>
            </a:r>
            <a:endParaRPr kumimoji="1" lang="en-US" altLang="ja-JP" sz="3300" dirty="0" smtClean="0"/>
          </a:p>
          <a:p>
            <a:pPr marL="0" indent="0">
              <a:buNone/>
            </a:pPr>
            <a:endParaRPr lang="en-US" altLang="ja-JP" dirty="0"/>
          </a:p>
          <a:p>
            <a:pPr marL="0" indent="0">
              <a:buNone/>
            </a:pPr>
            <a:r>
              <a:rPr kumimoji="1" lang="ja-JP" altLang="en-US" dirty="0" smtClean="0"/>
              <a:t>よく、新入社員や人事異動時などにおちいる心の症状に五月病というものがあります。</a:t>
            </a:r>
            <a:endParaRPr kumimoji="1" lang="en-US" altLang="ja-JP" dirty="0" smtClean="0"/>
          </a:p>
          <a:p>
            <a:pPr marL="0" indent="0">
              <a:buNone/>
            </a:pPr>
            <a:r>
              <a:rPr kumimoji="1" lang="ja-JP" altLang="en-US" dirty="0" smtClean="0"/>
              <a:t>これは、早く環境に慣れたい、一人前になりたいと思うため一生懸命頑張ってします。</a:t>
            </a:r>
            <a:endParaRPr kumimoji="1" lang="en-US" altLang="ja-JP" dirty="0" smtClean="0"/>
          </a:p>
          <a:p>
            <a:pPr marL="0" indent="0">
              <a:buNone/>
            </a:pPr>
            <a:r>
              <a:rPr lang="ja-JP" altLang="en-US" dirty="0" smtClean="0"/>
              <a:t>そのことで、気が落ちたり、やる気が出なくなったり症状がたくさん現れることがあります。</a:t>
            </a:r>
            <a:endParaRPr lang="en-US" altLang="ja-JP" dirty="0" smtClean="0"/>
          </a:p>
          <a:p>
            <a:pPr marL="0" indent="0">
              <a:buNone/>
            </a:pPr>
            <a:r>
              <a:rPr lang="ja-JP" altLang="en-US" dirty="0" smtClean="0"/>
              <a:t>とくに、五月病になる人の特徴は、真面目で頑張り屋さんが多いと言われています。</a:t>
            </a:r>
            <a:endParaRPr lang="en-US" altLang="ja-JP" dirty="0" smtClean="0"/>
          </a:p>
          <a:p>
            <a:pPr marL="0" indent="0">
              <a:buNone/>
            </a:pPr>
            <a:r>
              <a:rPr kumimoji="1" lang="ja-JP" altLang="en-US" dirty="0"/>
              <a:t>最初</a:t>
            </a:r>
            <a:r>
              <a:rPr kumimoji="1" lang="ja-JP" altLang="en-US" dirty="0" smtClean="0"/>
              <a:t>から頑張りすぎるのではなく、違う部署にいても徐々に新しい環境に慣れていくよう心がけるほうがいいのです。</a:t>
            </a:r>
            <a:endParaRPr kumimoji="1" lang="en-US" altLang="ja-JP" dirty="0" smtClean="0"/>
          </a:p>
          <a:p>
            <a:pPr marL="0" indent="0">
              <a:buNone/>
            </a:pPr>
            <a:r>
              <a:rPr lang="ja-JP" altLang="en-US" dirty="0" smtClean="0"/>
              <a:t>もし、五月病の症状が出てきた場合は、頑張りすぎる自分にブレーキをかけのんびりした気分で生活するよう心がけてください。何もしなくても構いません。</a:t>
            </a:r>
            <a:endParaRPr lang="en-US" altLang="ja-JP" dirty="0" smtClean="0"/>
          </a:p>
          <a:p>
            <a:pPr marL="0" indent="0">
              <a:buNone/>
            </a:pPr>
            <a:r>
              <a:rPr lang="ja-JP" altLang="en-US" dirty="0" smtClean="0"/>
              <a:t>そうすれば、また、やる気が出てきます。周囲の目も気にはなると思いますが人並みに仕事をこなせばいいのです。</a:t>
            </a:r>
            <a:endParaRPr lang="en-US" altLang="ja-JP" dirty="0" smtClean="0"/>
          </a:p>
          <a:p>
            <a:pPr marL="0" indent="0">
              <a:buNone/>
            </a:pPr>
            <a:r>
              <a:rPr lang="ja-JP" altLang="en-US" dirty="0" smtClean="0"/>
              <a:t>五月病にかかる人は、人の倍仕事をしている人なのですから。</a:t>
            </a:r>
            <a:endParaRPr kumimoji="1" lang="ja-JP" altLang="en-US" dirty="0"/>
          </a:p>
        </p:txBody>
      </p:sp>
    </p:spTree>
    <p:extLst>
      <p:ext uri="{BB962C8B-B14F-4D97-AF65-F5344CB8AC3E}">
        <p14:creationId xmlns:p14="http://schemas.microsoft.com/office/powerpoint/2010/main" val="70588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barn(inVertical)">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barn(inVertical)">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barn(inVertical)">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barn(inVertical)">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barn(inVertical)">
                                      <p:cBhvr>
                                        <p:cTn id="45" dur="500"/>
                                        <p:tgtEl>
                                          <p:spTgt spid="3">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barn(inVertical)">
                                      <p:cBhvr>
                                        <p:cTn id="50" dur="500"/>
                                        <p:tgtEl>
                                          <p:spTgt spid="3">
                                            <p:txEl>
                                              <p:pRg st="7" end="7"/>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barn(inVertical)">
                                      <p:cBhvr>
                                        <p:cTn id="55" dur="500"/>
                                        <p:tgtEl>
                                          <p:spTgt spid="3">
                                            <p:txEl>
                                              <p:pRg st="8" end="8"/>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45" presetClass="entr" presetSubtype="0" fill="hold" nodeType="clickEffect">
                                  <p:stCondLst>
                                    <p:cond delay="0"/>
                                  </p:stCondLst>
                                  <p:childTnLst>
                                    <p:set>
                                      <p:cBhvr>
                                        <p:cTn id="59" dur="1" fill="hold">
                                          <p:stCondLst>
                                            <p:cond delay="0"/>
                                          </p:stCondLst>
                                        </p:cTn>
                                        <p:tgtEl>
                                          <p:spTgt spid="3">
                                            <p:txEl>
                                              <p:pRg st="9" end="9"/>
                                            </p:txEl>
                                          </p:spTgt>
                                        </p:tgtEl>
                                        <p:attrNameLst>
                                          <p:attrName>style.visibility</p:attrName>
                                        </p:attrNameLst>
                                      </p:cBhvr>
                                      <p:to>
                                        <p:strVal val="visible"/>
                                      </p:to>
                                    </p:set>
                                    <p:animEffect transition="in" filter="fade">
                                      <p:cBhvr>
                                        <p:cTn id="60" dur="2000"/>
                                        <p:tgtEl>
                                          <p:spTgt spid="3">
                                            <p:txEl>
                                              <p:pRg st="9" end="9"/>
                                            </p:txEl>
                                          </p:spTgt>
                                        </p:tgtEl>
                                      </p:cBhvr>
                                    </p:animEffect>
                                    <p:anim calcmode="lin" valueType="num">
                                      <p:cBhvr>
                                        <p:cTn id="61" dur="2000" fill="hold"/>
                                        <p:tgtEl>
                                          <p:spTgt spid="3">
                                            <p:txEl>
                                              <p:pRg st="9" end="9"/>
                                            </p:txEl>
                                          </p:spTgt>
                                        </p:tgtEl>
                                        <p:attrNameLst>
                                          <p:attrName>ppt_w</p:attrName>
                                        </p:attrNameLst>
                                      </p:cBhvr>
                                      <p:tavLst>
                                        <p:tav tm="0" fmla="#ppt_w*sin(2.5*pi*$)">
                                          <p:val>
                                            <p:fltVal val="0"/>
                                          </p:val>
                                        </p:tav>
                                        <p:tav tm="100000">
                                          <p:val>
                                            <p:fltVal val="1"/>
                                          </p:val>
                                        </p:tav>
                                      </p:tavLst>
                                    </p:anim>
                                    <p:anim calcmode="lin" valueType="num">
                                      <p:cBhvr>
                                        <p:cTn id="62" dur="2000" fill="hold"/>
                                        <p:tgtEl>
                                          <p:spTgt spid="3">
                                            <p:txEl>
                                              <p:pRg st="9" end="9"/>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685330" y="1307592"/>
            <a:ext cx="7772870" cy="5138927"/>
          </a:xfrm>
        </p:spPr>
        <p:txBody>
          <a:bodyPr>
            <a:normAutofit fontScale="85000" lnSpcReduction="20000"/>
          </a:bodyPr>
          <a:lstStyle/>
          <a:p>
            <a:pPr marL="0" indent="0">
              <a:buNone/>
            </a:pPr>
            <a:r>
              <a:rPr kumimoji="1" lang="ja-JP" altLang="en-US" sz="3000" dirty="0" smtClean="0"/>
              <a:t>・使命感が強い人ほど燃え尽き症候群に気を付ける。</a:t>
            </a:r>
            <a:endParaRPr kumimoji="1" lang="en-US" altLang="ja-JP" sz="3000" dirty="0" smtClean="0"/>
          </a:p>
          <a:p>
            <a:pPr marL="0" indent="0">
              <a:buNone/>
            </a:pPr>
            <a:endParaRPr lang="en-US" altLang="ja-JP" dirty="0"/>
          </a:p>
          <a:p>
            <a:pPr marL="0" indent="0">
              <a:buNone/>
            </a:pPr>
            <a:r>
              <a:rPr kumimoji="1" lang="ja-JP" altLang="en-US" dirty="0" smtClean="0"/>
              <a:t>簡単に言えば、自分が理想する仕事の考えや取り組みと現実との差が大きくなるにつれてやる気が起こらなくなります。</a:t>
            </a:r>
            <a:endParaRPr kumimoji="1" lang="en-US" altLang="ja-JP" dirty="0" smtClean="0"/>
          </a:p>
          <a:p>
            <a:pPr marL="0" indent="0">
              <a:buNone/>
            </a:pPr>
            <a:r>
              <a:rPr lang="ja-JP" altLang="en-US" dirty="0" smtClean="0"/>
              <a:t>燃え尽き症候群への対処法の一つは、よき相談相手を持つことです。</a:t>
            </a:r>
            <a:endParaRPr lang="en-US" altLang="ja-JP" dirty="0" smtClean="0"/>
          </a:p>
          <a:p>
            <a:pPr marL="0" indent="0">
              <a:buNone/>
            </a:pPr>
            <a:r>
              <a:rPr kumimoji="1" lang="ja-JP" altLang="en-US" dirty="0"/>
              <a:t>自分</a:t>
            </a:r>
            <a:r>
              <a:rPr kumimoji="1" lang="ja-JP" altLang="en-US" dirty="0" smtClean="0"/>
              <a:t>が悩んだり落ち込んでいることを正直に打ち明けることが出来る相談相手を持つことです。</a:t>
            </a:r>
            <a:endParaRPr kumimoji="1" lang="en-US" altLang="ja-JP" dirty="0" smtClean="0"/>
          </a:p>
          <a:p>
            <a:pPr marL="0" indent="0">
              <a:buNone/>
            </a:pPr>
            <a:r>
              <a:rPr kumimoji="1" lang="ja-JP" altLang="en-US" dirty="0" smtClean="0"/>
              <a:t>人に相談することで気持ちが楽になり、やる気が出てきます。</a:t>
            </a:r>
            <a:endParaRPr kumimoji="1" lang="en-US" altLang="ja-JP" dirty="0" smtClean="0"/>
          </a:p>
          <a:p>
            <a:pPr marL="0" indent="0">
              <a:buNone/>
            </a:pPr>
            <a:r>
              <a:rPr lang="ja-JP" altLang="en-US" dirty="0" smtClean="0"/>
              <a:t>それと、こういった症状を小バカにする人間が</a:t>
            </a:r>
            <a:r>
              <a:rPr lang="ja-JP" altLang="en-US" dirty="0"/>
              <a:t>必</a:t>
            </a:r>
            <a:r>
              <a:rPr lang="ja-JP" altLang="en-US" dirty="0" smtClean="0"/>
              <a:t>ずしもいるはずです。</a:t>
            </a:r>
            <a:endParaRPr lang="en-US" altLang="ja-JP" dirty="0" smtClean="0"/>
          </a:p>
          <a:p>
            <a:pPr marL="0" indent="0">
              <a:buNone/>
            </a:pPr>
            <a:r>
              <a:rPr lang="ja-JP" altLang="en-US" dirty="0" smtClean="0"/>
              <a:t>そういった人間は燃え尽き症候群にかかることのない。道理も常識もわからない変わった人だと思います。</a:t>
            </a:r>
            <a:endParaRPr lang="en-US" altLang="ja-JP" dirty="0" smtClean="0"/>
          </a:p>
          <a:p>
            <a:pPr marL="0" indent="0">
              <a:buNone/>
            </a:pPr>
            <a:r>
              <a:rPr kumimoji="1" lang="ja-JP" altLang="en-US" dirty="0" smtClean="0"/>
              <a:t>仕事に意欲をもち、人情味のある人間が燃え尽き症候群にかかるので、言ってみればかかる人こそ道徳のある正しい人間なのです。頑張ってゆっくりと進んでいきましょう。</a:t>
            </a:r>
            <a:endParaRPr kumimoji="1" lang="ja-JP" altLang="en-US" dirty="0"/>
          </a:p>
        </p:txBody>
      </p:sp>
    </p:spTree>
    <p:extLst>
      <p:ext uri="{BB962C8B-B14F-4D97-AF65-F5344CB8AC3E}">
        <p14:creationId xmlns:p14="http://schemas.microsoft.com/office/powerpoint/2010/main" val="2185810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barn(inVertical)">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barn(inVertical)">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barn(inVertical)">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barn(inVertical)">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barn(inVertical)">
                                      <p:cBhvr>
                                        <p:cTn id="45" dur="500"/>
                                        <p:tgtEl>
                                          <p:spTgt spid="3">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barn(inVertical)">
                                      <p:cBhvr>
                                        <p:cTn id="50" dur="500"/>
                                        <p:tgtEl>
                                          <p:spTgt spid="3">
                                            <p:txEl>
                                              <p:pRg st="7" end="7"/>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45" presetClass="entr" presetSubtype="0"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2000"/>
                                        <p:tgtEl>
                                          <p:spTgt spid="3">
                                            <p:txEl>
                                              <p:pRg st="8" end="8"/>
                                            </p:txEl>
                                          </p:spTgt>
                                        </p:tgtEl>
                                      </p:cBhvr>
                                    </p:animEffect>
                                    <p:anim calcmode="lin" valueType="num">
                                      <p:cBhvr>
                                        <p:cTn id="56" dur="2000" fill="hold"/>
                                        <p:tgtEl>
                                          <p:spTgt spid="3">
                                            <p:txEl>
                                              <p:pRg st="8" end="8"/>
                                            </p:txEl>
                                          </p:spTgt>
                                        </p:tgtEl>
                                        <p:attrNameLst>
                                          <p:attrName>ppt_w</p:attrName>
                                        </p:attrNameLst>
                                      </p:cBhvr>
                                      <p:tavLst>
                                        <p:tav tm="0" fmla="#ppt_w*sin(2.5*pi*$)">
                                          <p:val>
                                            <p:fltVal val="0"/>
                                          </p:val>
                                        </p:tav>
                                        <p:tav tm="100000">
                                          <p:val>
                                            <p:fltVal val="1"/>
                                          </p:val>
                                        </p:tav>
                                      </p:tavLst>
                                    </p:anim>
                                    <p:anim calcmode="lin" valueType="num">
                                      <p:cBhvr>
                                        <p:cTn id="57" dur="2000" fill="hold"/>
                                        <p:tgtEl>
                                          <p:spTgt spid="3">
                                            <p:txEl>
                                              <p:pRg st="8" end="8"/>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675391" y="801491"/>
            <a:ext cx="7772870" cy="5294375"/>
          </a:xfrm>
        </p:spPr>
        <p:txBody>
          <a:bodyPr>
            <a:normAutofit lnSpcReduction="10000"/>
          </a:bodyPr>
          <a:lstStyle/>
          <a:p>
            <a:pPr marL="0" indent="0">
              <a:buNone/>
            </a:pPr>
            <a:r>
              <a:rPr kumimoji="1" lang="ja-JP" altLang="en-US" sz="2800" dirty="0" smtClean="0"/>
              <a:t>やる気になったらすぐに実行するほうがいい。</a:t>
            </a:r>
            <a:endParaRPr kumimoji="1" lang="en-US" altLang="ja-JP" sz="2800" dirty="0" smtClean="0"/>
          </a:p>
          <a:p>
            <a:pPr marL="0" indent="0">
              <a:buNone/>
            </a:pPr>
            <a:endParaRPr lang="en-US" altLang="ja-JP" dirty="0"/>
          </a:p>
          <a:p>
            <a:pPr marL="0" indent="0">
              <a:buNone/>
            </a:pPr>
            <a:r>
              <a:rPr kumimoji="1" lang="ja-JP" altLang="en-US" dirty="0" smtClean="0"/>
              <a:t>思い立ったら吉日</a:t>
            </a:r>
            <a:r>
              <a:rPr lang="ja-JP" altLang="en-US" dirty="0" smtClean="0"/>
              <a:t>という言葉がある。</a:t>
            </a:r>
            <a:endParaRPr lang="en-US" altLang="ja-JP" dirty="0" smtClean="0"/>
          </a:p>
          <a:p>
            <a:pPr marL="0" indent="0">
              <a:buNone/>
            </a:pPr>
            <a:r>
              <a:rPr lang="ja-JP" altLang="en-US" dirty="0" smtClean="0"/>
              <a:t>これは、やる気になった日こそ吉日になり、物事が順調に進んでいくということです。</a:t>
            </a:r>
            <a:endParaRPr lang="en-US" altLang="ja-JP" dirty="0" smtClean="0"/>
          </a:p>
          <a:p>
            <a:pPr marL="0" indent="0">
              <a:buNone/>
            </a:pPr>
            <a:r>
              <a:rPr kumimoji="1" lang="ja-JP" altLang="en-US" dirty="0" smtClean="0"/>
              <a:t>やる</a:t>
            </a:r>
            <a:r>
              <a:rPr kumimoji="1" lang="ja-JP" altLang="en-US" dirty="0"/>
              <a:t>気</a:t>
            </a:r>
            <a:r>
              <a:rPr kumimoji="1" lang="ja-JP" altLang="en-US" dirty="0" smtClean="0"/>
              <a:t>になっ</a:t>
            </a:r>
            <a:r>
              <a:rPr lang="ja-JP" altLang="en-US" dirty="0" smtClean="0"/>
              <a:t>たらすぐに行動に移すということは</a:t>
            </a:r>
            <a:r>
              <a:rPr lang="ja-JP" altLang="en-US" dirty="0"/>
              <a:t>古</a:t>
            </a:r>
            <a:r>
              <a:rPr lang="ja-JP" altLang="en-US" dirty="0" smtClean="0"/>
              <a:t>くから言い伝えられてきた人の知恵でもあります。</a:t>
            </a:r>
            <a:endParaRPr lang="en-US" altLang="ja-JP" dirty="0" smtClean="0"/>
          </a:p>
          <a:p>
            <a:pPr marL="0" indent="0">
              <a:buNone/>
            </a:pPr>
            <a:r>
              <a:rPr kumimoji="1" lang="ja-JP" altLang="en-US" dirty="0" smtClean="0"/>
              <a:t>しかし、これをなかなか実践できない人がいます。</a:t>
            </a:r>
            <a:endParaRPr kumimoji="1" lang="en-US" altLang="ja-JP" dirty="0" smtClean="0"/>
          </a:p>
          <a:p>
            <a:pPr marL="0" indent="0">
              <a:buNone/>
            </a:pPr>
            <a:r>
              <a:rPr kumimoji="1" lang="ja-JP" altLang="en-US" dirty="0" smtClean="0"/>
              <a:t>それは、先延ばしにしてしまうタイプの人です。</a:t>
            </a:r>
            <a:endParaRPr kumimoji="1" lang="en-US" altLang="ja-JP" dirty="0" smtClean="0"/>
          </a:p>
          <a:p>
            <a:pPr marL="0" indent="0">
              <a:buNone/>
            </a:pPr>
            <a:r>
              <a:rPr kumimoji="1" lang="ja-JP" altLang="en-US" dirty="0" smtClean="0"/>
              <a:t>こういった人は、行動習慣と考え方の癖によるものですから、それを直すには、やる気になったらすぐ動く。この行動習慣と考え方の癖を身に着けてしまえばいいのです。</a:t>
            </a:r>
            <a:endParaRPr kumimoji="1" lang="ja-JP" altLang="en-US" dirty="0"/>
          </a:p>
        </p:txBody>
      </p:sp>
    </p:spTree>
    <p:extLst>
      <p:ext uri="{BB962C8B-B14F-4D97-AF65-F5344CB8AC3E}">
        <p14:creationId xmlns:p14="http://schemas.microsoft.com/office/powerpoint/2010/main" val="2374470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arn(inVertic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5"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2000"/>
                                        <p:tgtEl>
                                          <p:spTgt spid="3">
                                            <p:txEl>
                                              <p:pRg st="7" end="7"/>
                                            </p:txEl>
                                          </p:spTgt>
                                        </p:tgtEl>
                                      </p:cBhvr>
                                    </p:animEffect>
                                    <p:anim calcmode="lin" valueType="num">
                                      <p:cBhvr>
                                        <p:cTn id="33" dur="2000" fill="hold"/>
                                        <p:tgtEl>
                                          <p:spTgt spid="3">
                                            <p:txEl>
                                              <p:pRg st="7" end="7"/>
                                            </p:txEl>
                                          </p:spTgt>
                                        </p:tgtEl>
                                        <p:attrNameLst>
                                          <p:attrName>ppt_w</p:attrName>
                                        </p:attrNameLst>
                                      </p:cBhvr>
                                      <p:tavLst>
                                        <p:tav tm="0" fmla="#ppt_w*sin(2.5*pi*$)">
                                          <p:val>
                                            <p:fltVal val="0"/>
                                          </p:val>
                                        </p:tav>
                                        <p:tav tm="100000">
                                          <p:val>
                                            <p:fltVal val="1"/>
                                          </p:val>
                                        </p:tav>
                                      </p:tavLst>
                                    </p:anim>
                                    <p:anim calcmode="lin" valueType="num">
                                      <p:cBhvr>
                                        <p:cTn id="34" dur="200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26" presetClass="entr" presetSubtype="0" fill="hold" nodeType="clickEffect">
                                  <p:stCondLst>
                                    <p:cond delay="0"/>
                                  </p:stCondLst>
                                  <p:childTnLst>
                                    <p:set>
                                      <p:cBhvr>
                                        <p:cTn id="38" dur="1" fill="hold">
                                          <p:stCondLst>
                                            <p:cond delay="0"/>
                                          </p:stCondLst>
                                        </p:cTn>
                                        <p:tgtEl>
                                          <p:spTgt spid="3">
                                            <p:txEl>
                                              <p:pRg st="0" end="0"/>
                                            </p:txEl>
                                          </p:spTgt>
                                        </p:tgtEl>
                                        <p:attrNameLst>
                                          <p:attrName>style.visibility</p:attrName>
                                        </p:attrNameLst>
                                      </p:cBhvr>
                                      <p:to>
                                        <p:strVal val="visible"/>
                                      </p:to>
                                    </p:set>
                                    <p:animEffect transition="in" filter="wipe(down)">
                                      <p:cBhvr>
                                        <p:cTn id="39" dur="580">
                                          <p:stCondLst>
                                            <p:cond delay="0"/>
                                          </p:stCondLst>
                                        </p:cTn>
                                        <p:tgtEl>
                                          <p:spTgt spid="3">
                                            <p:txEl>
                                              <p:pRg st="0" end="0"/>
                                            </p:txEl>
                                          </p:spTgt>
                                        </p:tgtEl>
                                      </p:cBhvr>
                                    </p:animEffect>
                                    <p:anim calcmode="lin" valueType="num">
                                      <p:cBhvr>
                                        <p:cTn id="40"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3">
                                            <p:txEl>
                                              <p:pRg st="0" end="0"/>
                                            </p:txEl>
                                          </p:spTgt>
                                        </p:tgtEl>
                                      </p:cBhvr>
                                      <p:to x="100000" y="60000"/>
                                    </p:animScale>
                                    <p:animScale>
                                      <p:cBhvr>
                                        <p:cTn id="46" dur="166" decel="50000">
                                          <p:stCondLst>
                                            <p:cond delay="676"/>
                                          </p:stCondLst>
                                        </p:cTn>
                                        <p:tgtEl>
                                          <p:spTgt spid="3">
                                            <p:txEl>
                                              <p:pRg st="0" end="0"/>
                                            </p:txEl>
                                          </p:spTgt>
                                        </p:tgtEl>
                                      </p:cBhvr>
                                      <p:to x="100000" y="100000"/>
                                    </p:animScale>
                                    <p:animScale>
                                      <p:cBhvr>
                                        <p:cTn id="47" dur="26">
                                          <p:stCondLst>
                                            <p:cond delay="1312"/>
                                          </p:stCondLst>
                                        </p:cTn>
                                        <p:tgtEl>
                                          <p:spTgt spid="3">
                                            <p:txEl>
                                              <p:pRg st="0" end="0"/>
                                            </p:txEl>
                                          </p:spTgt>
                                        </p:tgtEl>
                                      </p:cBhvr>
                                      <p:to x="100000" y="80000"/>
                                    </p:animScale>
                                    <p:animScale>
                                      <p:cBhvr>
                                        <p:cTn id="48" dur="166" decel="50000">
                                          <p:stCondLst>
                                            <p:cond delay="1338"/>
                                          </p:stCondLst>
                                        </p:cTn>
                                        <p:tgtEl>
                                          <p:spTgt spid="3">
                                            <p:txEl>
                                              <p:pRg st="0" end="0"/>
                                            </p:txEl>
                                          </p:spTgt>
                                        </p:tgtEl>
                                      </p:cBhvr>
                                      <p:to x="100000" y="100000"/>
                                    </p:animScale>
                                    <p:animScale>
                                      <p:cBhvr>
                                        <p:cTn id="49" dur="26">
                                          <p:stCondLst>
                                            <p:cond delay="1642"/>
                                          </p:stCondLst>
                                        </p:cTn>
                                        <p:tgtEl>
                                          <p:spTgt spid="3">
                                            <p:txEl>
                                              <p:pRg st="0" end="0"/>
                                            </p:txEl>
                                          </p:spTgt>
                                        </p:tgtEl>
                                      </p:cBhvr>
                                      <p:to x="100000" y="90000"/>
                                    </p:animScale>
                                    <p:animScale>
                                      <p:cBhvr>
                                        <p:cTn id="50" dur="166" decel="50000">
                                          <p:stCondLst>
                                            <p:cond delay="1668"/>
                                          </p:stCondLst>
                                        </p:cTn>
                                        <p:tgtEl>
                                          <p:spTgt spid="3">
                                            <p:txEl>
                                              <p:pRg st="0" end="0"/>
                                            </p:txEl>
                                          </p:spTgt>
                                        </p:tgtEl>
                                      </p:cBhvr>
                                      <p:to x="100000" y="100000"/>
                                    </p:animScale>
                                    <p:animScale>
                                      <p:cBhvr>
                                        <p:cTn id="51" dur="26">
                                          <p:stCondLst>
                                            <p:cond delay="1808"/>
                                          </p:stCondLst>
                                        </p:cTn>
                                        <p:tgtEl>
                                          <p:spTgt spid="3">
                                            <p:txEl>
                                              <p:pRg st="0" end="0"/>
                                            </p:txEl>
                                          </p:spTgt>
                                        </p:tgtEl>
                                      </p:cBhvr>
                                      <p:to x="100000" y="95000"/>
                                    </p:animScale>
                                    <p:animScale>
                                      <p:cBhvr>
                                        <p:cTn id="52"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332" y="499647"/>
            <a:ext cx="7544268" cy="1300518"/>
          </a:xfrm>
        </p:spPr>
        <p:txBody>
          <a:bodyPr>
            <a:normAutofit/>
          </a:bodyPr>
          <a:lstStyle/>
          <a:p>
            <a:r>
              <a:rPr lang="ja-JP" altLang="en-US" b="1" dirty="0"/>
              <a:t>４．アホと戦うのは人生の無駄</a:t>
            </a:r>
            <a:r>
              <a:rPr lang="en-US" altLang="ja-JP" b="1" dirty="0"/>
              <a:t/>
            </a:r>
            <a:br>
              <a:rPr lang="en-US" altLang="ja-JP" b="1" dirty="0"/>
            </a:br>
            <a:endParaRPr kumimoji="1" lang="ja-JP" altLang="en-US" dirty="0"/>
          </a:p>
        </p:txBody>
      </p:sp>
      <p:sp>
        <p:nvSpPr>
          <p:cNvPr id="3" name="コンテンツ プレースホルダー 2"/>
          <p:cNvSpPr>
            <a:spLocks noGrp="1"/>
          </p:cNvSpPr>
          <p:nvPr>
            <p:ph sz="quarter" idx="13"/>
          </p:nvPr>
        </p:nvSpPr>
        <p:spPr>
          <a:xfrm>
            <a:off x="685332" y="1919037"/>
            <a:ext cx="7772870" cy="3658803"/>
          </a:xfrm>
        </p:spPr>
        <p:txBody>
          <a:bodyPr>
            <a:normAutofit lnSpcReduction="10000"/>
          </a:bodyPr>
          <a:lstStyle/>
          <a:p>
            <a:pPr marL="0" indent="0">
              <a:buNone/>
            </a:pPr>
            <a:r>
              <a:rPr kumimoji="1" lang="ja-JP" altLang="en-US" dirty="0" smtClean="0"/>
              <a:t>・ここで想定するアホとはどんな人物だと思いますか？</a:t>
            </a:r>
            <a:endParaRPr kumimoji="1" lang="en-US" altLang="ja-JP" dirty="0" smtClean="0"/>
          </a:p>
          <a:p>
            <a:pPr marL="0" indent="0">
              <a:buNone/>
            </a:pPr>
            <a:r>
              <a:rPr kumimoji="1" lang="ja-JP" altLang="en-US" dirty="0" smtClean="0"/>
              <a:t>一言でいえば、皆さんがわざわざ戦ったり、悩んだりする価値のない人間でしょう。</a:t>
            </a:r>
            <a:endParaRPr kumimoji="1" lang="en-US" altLang="ja-JP" dirty="0" smtClean="0"/>
          </a:p>
          <a:p>
            <a:pPr marL="0" indent="0">
              <a:buNone/>
            </a:pPr>
            <a:r>
              <a:rPr kumimoji="1" lang="ja-JP" altLang="en-US" dirty="0" smtClean="0"/>
              <a:t>そして、不条理な人物で、皆さんにとってめざわりで邪魔で、時には正当な理由もなく皆さんの足を</a:t>
            </a:r>
            <a:r>
              <a:rPr lang="ja-JP" altLang="en-US" dirty="0" smtClean="0"/>
              <a:t>引っ張る</a:t>
            </a:r>
            <a:r>
              <a:rPr kumimoji="1" lang="ja-JP" altLang="en-US" dirty="0" smtClean="0"/>
              <a:t>当り屋でもある。</a:t>
            </a:r>
            <a:endParaRPr kumimoji="1" lang="en-US" altLang="ja-JP" dirty="0" smtClean="0"/>
          </a:p>
          <a:p>
            <a:pPr marL="0" indent="0">
              <a:buNone/>
            </a:pPr>
            <a:r>
              <a:rPr kumimoji="1" lang="ja-JP" altLang="en-US" dirty="0" smtClean="0"/>
              <a:t>また、暇であること。</a:t>
            </a:r>
            <a:endParaRPr kumimoji="1" lang="en-US" altLang="ja-JP" dirty="0" smtClean="0"/>
          </a:p>
          <a:p>
            <a:pPr marL="0" indent="0">
              <a:buNone/>
            </a:pPr>
            <a:r>
              <a:rPr kumimoji="1" lang="ja-JP" altLang="en-US" dirty="0" smtClean="0"/>
              <a:t>暇に加えてどうでもいい的外れな質問をしてきたり、皆さんの仕事を邪魔するいわゆる気分屋、行き当たりばったりと言ったらわかりやすいかと思います。</a:t>
            </a:r>
            <a:endParaRPr kumimoji="1" lang="ja-JP" altLang="en-US" dirty="0"/>
          </a:p>
        </p:txBody>
      </p:sp>
    </p:spTree>
    <p:extLst>
      <p:ext uri="{BB962C8B-B14F-4D97-AF65-F5344CB8AC3E}">
        <p14:creationId xmlns:p14="http://schemas.microsoft.com/office/powerpoint/2010/main" val="1754228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barn(inVertical)">
                                      <p:cBhvr>
                                        <p:cTn id="25" dur="500"/>
                                        <p:tgtEl>
                                          <p:spTgt spid="3">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barn(inVertical)">
                                      <p:cBhvr>
                                        <p:cTn id="30" dur="500"/>
                                        <p:tgtEl>
                                          <p:spTgt spid="3">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barn(inVertical)">
                                      <p:cBhvr>
                                        <p:cTn id="35" dur="500"/>
                                        <p:tgtEl>
                                          <p:spTgt spid="3">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barn(inVertical)">
                                      <p:cBhvr>
                                        <p:cTn id="40" dur="500"/>
                                        <p:tgtEl>
                                          <p:spTgt spid="3">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Effect transition="in" filter="barn(inVertical)">
                                      <p:cBhvr>
                                        <p:cTn id="4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703618" y="1498413"/>
            <a:ext cx="7772870" cy="4609779"/>
          </a:xfrm>
        </p:spPr>
        <p:txBody>
          <a:bodyPr/>
          <a:lstStyle/>
          <a:p>
            <a:pPr marL="0" indent="0">
              <a:buNone/>
            </a:pPr>
            <a:r>
              <a:rPr kumimoji="1" lang="ja-JP" altLang="en-US" sz="2800" dirty="0" smtClean="0"/>
              <a:t>・無駄な戦いを繰り広げる人の特徴</a:t>
            </a:r>
            <a:endParaRPr kumimoji="1" lang="en-US" altLang="ja-JP" sz="2800" dirty="0" smtClean="0"/>
          </a:p>
          <a:p>
            <a:pPr marL="0" indent="0">
              <a:buNone/>
            </a:pPr>
            <a:endParaRPr lang="en-US" altLang="ja-JP" dirty="0"/>
          </a:p>
          <a:p>
            <a:pPr marL="0" indent="0">
              <a:buNone/>
            </a:pPr>
            <a:r>
              <a:rPr kumimoji="1" lang="ja-JP" altLang="en-US" dirty="0" smtClean="0"/>
              <a:t>アホと戦う可能性がある人物として次の点が挙げられる。</a:t>
            </a:r>
            <a:endParaRPr kumimoji="1" lang="en-US" altLang="ja-JP" dirty="0" smtClean="0"/>
          </a:p>
          <a:p>
            <a:pPr marL="0" indent="0">
              <a:buNone/>
            </a:pPr>
            <a:r>
              <a:rPr lang="ja-JP" altLang="en-US" dirty="0" smtClean="0"/>
              <a:t>１、正義感が強い</a:t>
            </a:r>
            <a:endParaRPr lang="en-US" altLang="ja-JP" dirty="0" smtClean="0"/>
          </a:p>
          <a:p>
            <a:pPr marL="0" indent="0">
              <a:buNone/>
            </a:pPr>
            <a:r>
              <a:rPr kumimoji="1" lang="ja-JP" altLang="en-US" dirty="0" smtClean="0"/>
              <a:t>２、</a:t>
            </a:r>
            <a:r>
              <a:rPr lang="ja-JP" altLang="en-US" dirty="0"/>
              <a:t>責任感が強い</a:t>
            </a:r>
            <a:endParaRPr lang="en-US" altLang="ja-JP" dirty="0"/>
          </a:p>
          <a:p>
            <a:pPr marL="0" indent="0">
              <a:buNone/>
            </a:pPr>
            <a:r>
              <a:rPr lang="ja-JP" altLang="en-US" dirty="0" smtClean="0"/>
              <a:t>３、プライドが高い</a:t>
            </a:r>
            <a:endParaRPr lang="en-US" altLang="ja-JP" dirty="0" smtClean="0"/>
          </a:p>
          <a:p>
            <a:pPr marL="0" indent="0">
              <a:buNone/>
            </a:pPr>
            <a:r>
              <a:rPr lang="ja-JP" altLang="en-US" dirty="0"/>
              <a:t>４</a:t>
            </a:r>
            <a:r>
              <a:rPr lang="ja-JP" altLang="en-US" dirty="0" smtClean="0"/>
              <a:t>、</a:t>
            </a:r>
            <a:r>
              <a:rPr lang="ja-JP" altLang="en-US" dirty="0"/>
              <a:t>お</a:t>
            </a:r>
            <a:r>
              <a:rPr lang="ja-JP" altLang="en-US" dirty="0" smtClean="0"/>
              <a:t>せっかい</a:t>
            </a:r>
            <a:endParaRPr lang="en-US" altLang="ja-JP" dirty="0" smtClean="0"/>
          </a:p>
          <a:p>
            <a:pPr marL="0" indent="0">
              <a:buNone/>
            </a:pPr>
            <a:r>
              <a:rPr lang="ja-JP" altLang="en-US" dirty="0"/>
              <a:t>以上</a:t>
            </a:r>
            <a:r>
              <a:rPr lang="ja-JP" altLang="en-US" dirty="0" smtClean="0"/>
              <a:t>の４点が代表として挙げられる。</a:t>
            </a:r>
            <a:endParaRPr lang="en-US" altLang="ja-JP" dirty="0"/>
          </a:p>
        </p:txBody>
      </p:sp>
    </p:spTree>
    <p:extLst>
      <p:ext uri="{BB962C8B-B14F-4D97-AF65-F5344CB8AC3E}">
        <p14:creationId xmlns:p14="http://schemas.microsoft.com/office/powerpoint/2010/main" val="2994913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barn(inVertical)">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barn(inVertical)">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barn(inVertical)">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barn(inVertical)">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barn(inVertical)">
                                      <p:cBhvr>
                                        <p:cTn id="45" dur="500"/>
                                        <p:tgtEl>
                                          <p:spTgt spid="3">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45" presetClass="entr" presetSubtype="0" fill="hold"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2000"/>
                                        <p:tgtEl>
                                          <p:spTgt spid="3">
                                            <p:txEl>
                                              <p:pRg st="7" end="7"/>
                                            </p:txEl>
                                          </p:spTgt>
                                        </p:tgtEl>
                                      </p:cBhvr>
                                    </p:animEffect>
                                    <p:anim calcmode="lin" valueType="num">
                                      <p:cBhvr>
                                        <p:cTn id="51" dur="2000" fill="hold"/>
                                        <p:tgtEl>
                                          <p:spTgt spid="3">
                                            <p:txEl>
                                              <p:pRg st="7" end="7"/>
                                            </p:txEl>
                                          </p:spTgt>
                                        </p:tgtEl>
                                        <p:attrNameLst>
                                          <p:attrName>ppt_w</p:attrName>
                                        </p:attrNameLst>
                                      </p:cBhvr>
                                      <p:tavLst>
                                        <p:tav tm="0" fmla="#ppt_w*sin(2.5*pi*$)">
                                          <p:val>
                                            <p:fltVal val="0"/>
                                          </p:val>
                                        </p:tav>
                                        <p:tav tm="100000">
                                          <p:val>
                                            <p:fltVal val="1"/>
                                          </p:val>
                                        </p:tav>
                                      </p:tavLst>
                                    </p:anim>
                                    <p:anim calcmode="lin" valueType="num">
                                      <p:cBhvr>
                                        <p:cTn id="52" dur="200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61660" y="618518"/>
            <a:ext cx="7097009" cy="653691"/>
          </a:xfrm>
        </p:spPr>
        <p:txBody>
          <a:bodyPr/>
          <a:lstStyle/>
          <a:p>
            <a:r>
              <a:rPr kumimoji="1" lang="ja-JP" altLang="en-US" dirty="0" smtClean="0"/>
              <a:t>正論クレーマー</a:t>
            </a:r>
            <a:endParaRPr kumimoji="1" lang="ja-JP" altLang="en-US" dirty="0"/>
          </a:p>
        </p:txBody>
      </p:sp>
      <p:sp>
        <p:nvSpPr>
          <p:cNvPr id="3" name="コンテンツ プレースホルダー 2"/>
          <p:cNvSpPr>
            <a:spLocks noGrp="1"/>
          </p:cNvSpPr>
          <p:nvPr>
            <p:ph sz="quarter" idx="13"/>
          </p:nvPr>
        </p:nvSpPr>
        <p:spPr>
          <a:xfrm>
            <a:off x="814538" y="1343362"/>
            <a:ext cx="7772870" cy="5117072"/>
          </a:xfrm>
        </p:spPr>
        <p:txBody>
          <a:bodyPr>
            <a:normAutofit fontScale="92500" lnSpcReduction="10000"/>
          </a:bodyPr>
          <a:lstStyle/>
          <a:p>
            <a:pPr marL="0" indent="0">
              <a:buNone/>
            </a:pPr>
            <a:r>
              <a:rPr lang="ja-JP" altLang="en-US" dirty="0" smtClean="0"/>
              <a:t>自分</a:t>
            </a:r>
            <a:r>
              <a:rPr lang="ja-JP" altLang="en-US" dirty="0"/>
              <a:t>が正しいと思う</a:t>
            </a:r>
            <a:r>
              <a:rPr lang="ja-JP" altLang="en-US" dirty="0" smtClean="0"/>
              <a:t>と、人</a:t>
            </a:r>
            <a:r>
              <a:rPr lang="ja-JP" altLang="en-US" dirty="0"/>
              <a:t>の気持ちも理解せず</a:t>
            </a:r>
            <a:r>
              <a:rPr lang="ja-JP" altLang="en-US" dirty="0" smtClean="0"/>
              <a:t>、</a:t>
            </a:r>
            <a:r>
              <a:rPr lang="ja-JP" altLang="en-US" dirty="0"/>
              <a:t>会社</a:t>
            </a:r>
            <a:r>
              <a:rPr lang="ja-JP" altLang="en-US" dirty="0" smtClean="0"/>
              <a:t>の</a:t>
            </a:r>
            <a:r>
              <a:rPr lang="ja-JP" altLang="en-US" dirty="0"/>
              <a:t>輪なんて関係なく、</a:t>
            </a:r>
            <a:r>
              <a:rPr lang="ja-JP" altLang="en-US" dirty="0" smtClean="0"/>
              <a:t>正論言って</a:t>
            </a:r>
            <a:r>
              <a:rPr lang="ja-JP" altLang="en-US" dirty="0"/>
              <a:t>自分だけスッと</a:t>
            </a:r>
            <a:r>
              <a:rPr lang="ja-JP" altLang="en-US" dirty="0" smtClean="0"/>
              <a:t>してる人。</a:t>
            </a:r>
            <a:endParaRPr lang="en-US" altLang="ja-JP" dirty="0" smtClean="0"/>
          </a:p>
          <a:p>
            <a:pPr marL="0" indent="0">
              <a:buNone/>
            </a:pPr>
            <a:r>
              <a:rPr lang="ja-JP" altLang="en-US" dirty="0"/>
              <a:t/>
            </a:r>
            <a:br>
              <a:rPr lang="ja-JP" altLang="en-US" dirty="0"/>
            </a:br>
            <a:r>
              <a:rPr lang="ja-JP" altLang="en-US" dirty="0" smtClean="0"/>
              <a:t>そうゆう人は</a:t>
            </a:r>
            <a:r>
              <a:rPr lang="ja-JP" altLang="en-US" dirty="0"/>
              <a:t>、実はほとんど実践して</a:t>
            </a:r>
            <a:r>
              <a:rPr lang="ja-JP" altLang="en-US" dirty="0" smtClean="0"/>
              <a:t>ない人が</a:t>
            </a:r>
            <a:r>
              <a:rPr lang="ja-JP" altLang="en-US" dirty="0"/>
              <a:t>多い</a:t>
            </a:r>
            <a:r>
              <a:rPr lang="ja-JP" altLang="en-US" dirty="0" smtClean="0"/>
              <a:t>です。</a:t>
            </a:r>
            <a:r>
              <a:rPr lang="ja-JP" altLang="en-US" dirty="0"/>
              <a:t/>
            </a:r>
            <a:br>
              <a:rPr lang="ja-JP" altLang="en-US" dirty="0"/>
            </a:br>
            <a:r>
              <a:rPr lang="ja-JP" altLang="en-US" dirty="0" smtClean="0"/>
              <a:t>自分が</a:t>
            </a:r>
            <a:r>
              <a:rPr lang="ja-JP" altLang="en-US" dirty="0"/>
              <a:t>出来てないことも自分は実践しているかのように見せかけている人、これは正論クレーマーの質を持った人</a:t>
            </a:r>
            <a:r>
              <a:rPr lang="ja-JP" altLang="en-US" dirty="0" smtClean="0"/>
              <a:t>です。</a:t>
            </a:r>
            <a:r>
              <a:rPr lang="ja-JP" altLang="en-US" dirty="0"/>
              <a:t/>
            </a:r>
            <a:br>
              <a:rPr lang="ja-JP" altLang="en-US" dirty="0"/>
            </a:br>
            <a:endParaRPr lang="en-US" altLang="ja-JP" dirty="0" smtClean="0"/>
          </a:p>
          <a:p>
            <a:pPr marL="0" indent="0">
              <a:buNone/>
            </a:pPr>
            <a:r>
              <a:rPr lang="ja-JP" altLang="en-US" dirty="0" smtClean="0"/>
              <a:t>自分</a:t>
            </a:r>
            <a:r>
              <a:rPr lang="ja-JP" altLang="en-US" dirty="0"/>
              <a:t>の正論発言で組織が変わると錯覚して気に入らない発言や行動を他人がしたら正論だと言い切ってしまって相手を傷つけてしまう</a:t>
            </a:r>
            <a:r>
              <a:rPr lang="ja-JP" altLang="en-US" dirty="0" smtClean="0"/>
              <a:t>。</a:t>
            </a:r>
            <a:r>
              <a:rPr lang="ja-JP" altLang="en-US" dirty="0"/>
              <a:t/>
            </a:r>
            <a:br>
              <a:rPr lang="ja-JP" altLang="en-US" dirty="0"/>
            </a:br>
            <a:r>
              <a:rPr lang="ja-JP" altLang="en-US" dirty="0"/>
              <a:t>こんな事の繰り返しで組織がうまくいくはずがない</a:t>
            </a:r>
            <a:r>
              <a:rPr lang="ja-JP" altLang="en-US" dirty="0" smtClean="0"/>
              <a:t>です。</a:t>
            </a:r>
            <a:endParaRPr lang="en-US" altLang="ja-JP" dirty="0" smtClean="0"/>
          </a:p>
          <a:p>
            <a:pPr marL="0" indent="0">
              <a:buNone/>
            </a:pPr>
            <a:r>
              <a:rPr lang="ja-JP" altLang="en-US" dirty="0"/>
              <a:t/>
            </a:r>
            <a:br>
              <a:rPr lang="ja-JP" altLang="en-US" dirty="0"/>
            </a:br>
            <a:r>
              <a:rPr lang="ja-JP" altLang="en-US" dirty="0"/>
              <a:t>正論クレーマーは、他人からしたら文句ったれです</a:t>
            </a:r>
            <a:r>
              <a:rPr lang="ja-JP" altLang="en-US" dirty="0" smtClean="0"/>
              <a:t>。そんな</a:t>
            </a:r>
            <a:r>
              <a:rPr lang="ja-JP" altLang="en-US" dirty="0"/>
              <a:t>事よりも、人を育てる事に執念を燃やす</a:t>
            </a:r>
            <a:r>
              <a:rPr lang="ja-JP" altLang="en-US" dirty="0" smtClean="0"/>
              <a:t>人、人材</a:t>
            </a:r>
            <a:r>
              <a:rPr lang="ja-JP" altLang="en-US" dirty="0"/>
              <a:t>教育は組織をいい方向に導いてくれる最短の</a:t>
            </a:r>
            <a:r>
              <a:rPr lang="ja-JP" altLang="en-US" dirty="0" smtClean="0"/>
              <a:t>近道です</a:t>
            </a:r>
            <a:r>
              <a:rPr lang="ja-JP" altLang="en-US" dirty="0"/>
              <a:t>。</a:t>
            </a:r>
            <a:endParaRPr kumimoji="1" lang="ja-JP" altLang="en-US" dirty="0"/>
          </a:p>
        </p:txBody>
      </p:sp>
    </p:spTree>
    <p:extLst>
      <p:ext uri="{BB962C8B-B14F-4D97-AF65-F5344CB8AC3E}">
        <p14:creationId xmlns:p14="http://schemas.microsoft.com/office/powerpoint/2010/main" val="962374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arn(inVertic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arn(inVertical)">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719123" y="963291"/>
            <a:ext cx="7772870" cy="4801803"/>
          </a:xfrm>
        </p:spPr>
        <p:txBody>
          <a:bodyPr>
            <a:normAutofit fontScale="85000" lnSpcReduction="10000"/>
          </a:bodyPr>
          <a:lstStyle/>
          <a:p>
            <a:pPr marL="0" indent="0">
              <a:buNone/>
            </a:pPr>
            <a:r>
              <a:rPr kumimoji="1" lang="ja-JP" altLang="en-US" sz="2800" dirty="0" smtClean="0"/>
              <a:t>・厄介な無駄なプライドの捨て方</a:t>
            </a:r>
            <a:endParaRPr kumimoji="1" lang="en-US" altLang="ja-JP" sz="2800" dirty="0" smtClean="0"/>
          </a:p>
          <a:p>
            <a:pPr marL="0" indent="0">
              <a:buNone/>
            </a:pPr>
            <a:endParaRPr lang="en-US" altLang="ja-JP" dirty="0"/>
          </a:p>
          <a:p>
            <a:pPr marL="0" indent="0">
              <a:buNone/>
            </a:pPr>
            <a:r>
              <a:rPr kumimoji="1" lang="ja-JP" altLang="en-US" dirty="0" smtClean="0"/>
              <a:t>必ずダメになる人間の特徴。</a:t>
            </a:r>
            <a:endParaRPr lang="en-US" altLang="ja-JP" dirty="0"/>
          </a:p>
          <a:p>
            <a:pPr marL="0" indent="0">
              <a:buNone/>
            </a:pPr>
            <a:r>
              <a:rPr kumimoji="1" lang="ja-JP" altLang="en-US" dirty="0" smtClean="0"/>
              <a:t>賢い人の共通点は自分を</a:t>
            </a:r>
            <a:r>
              <a:rPr lang="ja-JP" altLang="en-US" dirty="0" smtClean="0"/>
              <a:t>見失わない。</a:t>
            </a:r>
            <a:endParaRPr lang="en-US" altLang="ja-JP" dirty="0" smtClean="0"/>
          </a:p>
          <a:p>
            <a:pPr marL="0" indent="0">
              <a:buNone/>
            </a:pPr>
            <a:r>
              <a:rPr lang="ja-JP" altLang="en-US" dirty="0" smtClean="0"/>
              <a:t>一方失敗する人は自分を見失う。</a:t>
            </a:r>
            <a:endParaRPr lang="en-US" altLang="ja-JP" dirty="0" smtClean="0"/>
          </a:p>
          <a:p>
            <a:pPr marL="0" indent="0">
              <a:buNone/>
            </a:pPr>
            <a:r>
              <a:rPr lang="ja-JP" altLang="en-US" dirty="0" smtClean="0"/>
              <a:t>自分を見失うものそれは、無駄なプライドです。</a:t>
            </a:r>
            <a:endParaRPr lang="en-US" altLang="ja-JP" dirty="0" smtClean="0"/>
          </a:p>
          <a:p>
            <a:pPr marL="0" indent="0">
              <a:buNone/>
            </a:pPr>
            <a:r>
              <a:rPr lang="ja-JP" altLang="en-US" dirty="0" smtClean="0"/>
              <a:t>舞い上がって妙なプライドをまとっている人はそれを通して物事の判断が出来なくなる。</a:t>
            </a:r>
            <a:endParaRPr lang="en-US" altLang="ja-JP" dirty="0" smtClean="0"/>
          </a:p>
          <a:p>
            <a:pPr marL="0" indent="0">
              <a:buNone/>
            </a:pPr>
            <a:r>
              <a:rPr lang="ja-JP" altLang="en-US" dirty="0" smtClean="0"/>
              <a:t>そして自分が見えなくなる。</a:t>
            </a:r>
            <a:endParaRPr lang="en-US" altLang="ja-JP" dirty="0" smtClean="0"/>
          </a:p>
          <a:p>
            <a:pPr marL="0" indent="0">
              <a:buNone/>
            </a:pPr>
            <a:r>
              <a:rPr lang="ja-JP" altLang="en-US" dirty="0" smtClean="0"/>
              <a:t>自分をいいように見せるのではなく本心本位で話をして共に笑いながら進むことが重要。</a:t>
            </a:r>
            <a:endParaRPr lang="en-US" altLang="ja-JP" dirty="0" smtClean="0"/>
          </a:p>
          <a:p>
            <a:pPr marL="0" indent="0">
              <a:buNone/>
            </a:pPr>
            <a:r>
              <a:rPr lang="ja-JP" altLang="en-US" dirty="0" smtClean="0"/>
              <a:t>そうすれば、肩の力も抜け、もっと、親しみやすい人に成長できると思います。</a:t>
            </a:r>
            <a:endParaRPr lang="en-US" altLang="ja-JP" dirty="0" smtClean="0"/>
          </a:p>
          <a:p>
            <a:pPr marL="0" indent="0">
              <a:buNone/>
            </a:pPr>
            <a:endParaRPr kumimoji="1" lang="en-US" altLang="ja-JP" dirty="0"/>
          </a:p>
          <a:p>
            <a:pPr marL="0" indent="0">
              <a:buNone/>
            </a:pPr>
            <a:endParaRPr kumimoji="1" lang="ja-JP" altLang="en-US" dirty="0"/>
          </a:p>
        </p:txBody>
      </p:sp>
    </p:spTree>
    <p:extLst>
      <p:ext uri="{BB962C8B-B14F-4D97-AF65-F5344CB8AC3E}">
        <p14:creationId xmlns:p14="http://schemas.microsoft.com/office/powerpoint/2010/main" val="2078495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barn(inVertical)">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barn(inVertical)">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barn(inVertical)">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barn(inVertical)">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barn(inVertical)">
                                      <p:cBhvr>
                                        <p:cTn id="45" dur="500"/>
                                        <p:tgtEl>
                                          <p:spTgt spid="3">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barn(inVertical)">
                                      <p:cBhvr>
                                        <p:cTn id="50" dur="500"/>
                                        <p:tgtEl>
                                          <p:spTgt spid="3">
                                            <p:txEl>
                                              <p:pRg st="7" end="7"/>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barn(inVertical)">
                                      <p:cBhvr>
                                        <p:cTn id="55" dur="500"/>
                                        <p:tgtEl>
                                          <p:spTgt spid="3">
                                            <p:txEl>
                                              <p:pRg st="8" end="8"/>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45" presetClass="entr" presetSubtype="0" fill="hold" nodeType="clickEffect">
                                  <p:stCondLst>
                                    <p:cond delay="0"/>
                                  </p:stCondLst>
                                  <p:childTnLst>
                                    <p:set>
                                      <p:cBhvr>
                                        <p:cTn id="59" dur="1" fill="hold">
                                          <p:stCondLst>
                                            <p:cond delay="0"/>
                                          </p:stCondLst>
                                        </p:cTn>
                                        <p:tgtEl>
                                          <p:spTgt spid="3">
                                            <p:txEl>
                                              <p:pRg st="9" end="9"/>
                                            </p:txEl>
                                          </p:spTgt>
                                        </p:tgtEl>
                                        <p:attrNameLst>
                                          <p:attrName>style.visibility</p:attrName>
                                        </p:attrNameLst>
                                      </p:cBhvr>
                                      <p:to>
                                        <p:strVal val="visible"/>
                                      </p:to>
                                    </p:set>
                                    <p:animEffect transition="in" filter="fade">
                                      <p:cBhvr>
                                        <p:cTn id="60" dur="2000"/>
                                        <p:tgtEl>
                                          <p:spTgt spid="3">
                                            <p:txEl>
                                              <p:pRg st="9" end="9"/>
                                            </p:txEl>
                                          </p:spTgt>
                                        </p:tgtEl>
                                      </p:cBhvr>
                                    </p:animEffect>
                                    <p:anim calcmode="lin" valueType="num">
                                      <p:cBhvr>
                                        <p:cTn id="61" dur="2000" fill="hold"/>
                                        <p:tgtEl>
                                          <p:spTgt spid="3">
                                            <p:txEl>
                                              <p:pRg st="9" end="9"/>
                                            </p:txEl>
                                          </p:spTgt>
                                        </p:tgtEl>
                                        <p:attrNameLst>
                                          <p:attrName>ppt_w</p:attrName>
                                        </p:attrNameLst>
                                      </p:cBhvr>
                                      <p:tavLst>
                                        <p:tav tm="0" fmla="#ppt_w*sin(2.5*pi*$)">
                                          <p:val>
                                            <p:fltVal val="0"/>
                                          </p:val>
                                        </p:tav>
                                        <p:tav tm="100000">
                                          <p:val>
                                            <p:fltVal val="1"/>
                                          </p:val>
                                        </p:tav>
                                      </p:tavLst>
                                    </p:anim>
                                    <p:anim calcmode="lin" valueType="num">
                                      <p:cBhvr>
                                        <p:cTn id="62" dur="2000" fill="hold"/>
                                        <p:tgtEl>
                                          <p:spTgt spid="3">
                                            <p:txEl>
                                              <p:pRg st="9" end="9"/>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667042" y="1425261"/>
            <a:ext cx="7772870" cy="5012115"/>
          </a:xfrm>
        </p:spPr>
        <p:txBody>
          <a:bodyPr/>
          <a:lstStyle/>
          <a:p>
            <a:pPr marL="0" indent="0">
              <a:buNone/>
            </a:pPr>
            <a:r>
              <a:rPr kumimoji="1" lang="ja-JP" altLang="en-US" sz="2800" dirty="0" smtClean="0"/>
              <a:t>・人生で一番大切な能力。</a:t>
            </a:r>
            <a:endParaRPr kumimoji="1" lang="en-US" altLang="ja-JP" sz="2800" dirty="0" smtClean="0"/>
          </a:p>
          <a:p>
            <a:pPr marL="0" indent="0">
              <a:buNone/>
            </a:pPr>
            <a:endParaRPr lang="en-US" altLang="ja-JP" dirty="0"/>
          </a:p>
          <a:p>
            <a:pPr marL="0" indent="0">
              <a:buNone/>
            </a:pPr>
            <a:r>
              <a:rPr kumimoji="1" lang="ja-JP" altLang="en-US" dirty="0" smtClean="0"/>
              <a:t>本当に頭がいい人とは。いろんな</a:t>
            </a:r>
            <a:r>
              <a:rPr lang="ja-JP" altLang="en-US" dirty="0"/>
              <a:t>会社</a:t>
            </a:r>
            <a:r>
              <a:rPr kumimoji="1" lang="ja-JP" altLang="en-US" dirty="0" smtClean="0"/>
              <a:t>で得意不得意なところは必ずあるに違いない。</a:t>
            </a:r>
            <a:endParaRPr kumimoji="1" lang="en-US" altLang="ja-JP" dirty="0" smtClean="0"/>
          </a:p>
          <a:p>
            <a:pPr marL="0" indent="0">
              <a:buNone/>
            </a:pPr>
            <a:r>
              <a:rPr kumimoji="1" lang="ja-JP" altLang="en-US" dirty="0" smtClean="0"/>
              <a:t>しかし、天才や仕事が出来る人間は</a:t>
            </a:r>
            <a:r>
              <a:rPr lang="ja-JP" altLang="en-US" dirty="0" smtClean="0"/>
              <a:t>山ほどいる。</a:t>
            </a:r>
            <a:endParaRPr lang="en-US" altLang="ja-JP" dirty="0" smtClean="0"/>
          </a:p>
          <a:p>
            <a:pPr marL="0" indent="0">
              <a:buNone/>
            </a:pPr>
            <a:r>
              <a:rPr lang="ja-JP" altLang="en-US" dirty="0" smtClean="0"/>
              <a:t>事をなすためには必ず必要な能力がある。</a:t>
            </a:r>
            <a:endParaRPr lang="en-US" altLang="ja-JP" dirty="0" smtClean="0"/>
          </a:p>
          <a:p>
            <a:pPr marL="0" indent="0">
              <a:buNone/>
            </a:pPr>
            <a:r>
              <a:rPr lang="ja-JP" altLang="en-US" dirty="0" smtClean="0"/>
              <a:t>それは、相手の気持ちを見抜く力です。この能力を持つ人が一番賢い人でありこの力さえあれば、どの部署に行っても確実にやっていける。</a:t>
            </a:r>
            <a:endParaRPr kumimoji="1" lang="en-US" altLang="ja-JP" dirty="0" smtClean="0"/>
          </a:p>
        </p:txBody>
      </p:sp>
    </p:spTree>
    <p:extLst>
      <p:ext uri="{BB962C8B-B14F-4D97-AF65-F5344CB8AC3E}">
        <p14:creationId xmlns:p14="http://schemas.microsoft.com/office/powerpoint/2010/main" val="2948658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barn(inVertical)">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barn(inVertical)">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barn(inVertical)">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45"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2000"/>
                                        <p:tgtEl>
                                          <p:spTgt spid="3">
                                            <p:txEl>
                                              <p:pRg st="5" end="5"/>
                                            </p:txEl>
                                          </p:spTgt>
                                        </p:tgtEl>
                                      </p:cBhvr>
                                    </p:animEffect>
                                    <p:anim calcmode="lin" valueType="num">
                                      <p:cBhvr>
                                        <p:cTn id="41"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42" dur="2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676186" y="1188719"/>
            <a:ext cx="7772870" cy="5074921"/>
          </a:xfrm>
        </p:spPr>
        <p:txBody>
          <a:bodyPr/>
          <a:lstStyle/>
          <a:p>
            <a:pPr marL="0" indent="0">
              <a:buNone/>
            </a:pPr>
            <a:r>
              <a:rPr kumimoji="1" lang="ja-JP" altLang="en-US" sz="2800" dirty="0" smtClean="0"/>
              <a:t>・人を動かす技術</a:t>
            </a:r>
            <a:endParaRPr kumimoji="1" lang="en-US" altLang="ja-JP" sz="2800" dirty="0" smtClean="0"/>
          </a:p>
          <a:p>
            <a:pPr marL="0" indent="0">
              <a:buNone/>
            </a:pPr>
            <a:endParaRPr lang="en-US" altLang="ja-JP" dirty="0"/>
          </a:p>
          <a:p>
            <a:pPr marL="0" indent="0">
              <a:buNone/>
            </a:pPr>
            <a:r>
              <a:rPr kumimoji="1" lang="ja-JP" altLang="en-US" dirty="0" smtClean="0"/>
              <a:t>理屈よりも感情。なぜ彼は自分の思うように動いてくれないのか。と思い悩む人はたくさんいると思う。</a:t>
            </a:r>
            <a:endParaRPr kumimoji="1" lang="en-US" altLang="ja-JP" dirty="0" smtClean="0"/>
          </a:p>
          <a:p>
            <a:pPr marL="0" indent="0">
              <a:buNone/>
            </a:pPr>
            <a:r>
              <a:rPr kumimoji="1" lang="ja-JP" altLang="en-US" dirty="0" smtClean="0"/>
              <a:t>人を動かす、他人を動かす、この五原則とは！</a:t>
            </a:r>
            <a:endParaRPr kumimoji="1" lang="en-US" altLang="ja-JP" dirty="0" smtClean="0"/>
          </a:p>
          <a:p>
            <a:pPr marL="0" indent="0">
              <a:buNone/>
            </a:pPr>
            <a:r>
              <a:rPr kumimoji="1" lang="ja-JP" altLang="en-US" dirty="0" smtClean="0"/>
              <a:t>１、相手を</a:t>
            </a:r>
            <a:r>
              <a:rPr lang="ja-JP" altLang="en-US" dirty="0"/>
              <a:t>批</a:t>
            </a:r>
            <a:r>
              <a:rPr lang="ja-JP" altLang="en-US" dirty="0" smtClean="0"/>
              <a:t>難</a:t>
            </a:r>
            <a:r>
              <a:rPr kumimoji="1" lang="ja-JP" altLang="en-US" dirty="0" smtClean="0"/>
              <a:t>するな</a:t>
            </a:r>
            <a:endParaRPr kumimoji="1" lang="en-US" altLang="ja-JP" dirty="0" smtClean="0"/>
          </a:p>
          <a:p>
            <a:pPr marL="0" indent="0">
              <a:buNone/>
            </a:pPr>
            <a:r>
              <a:rPr lang="ja-JP" altLang="en-US" dirty="0" smtClean="0"/>
              <a:t>２、相手を認めよ</a:t>
            </a:r>
            <a:endParaRPr lang="en-US" altLang="ja-JP" dirty="0" smtClean="0"/>
          </a:p>
          <a:p>
            <a:pPr marL="0" indent="0">
              <a:buNone/>
            </a:pPr>
            <a:r>
              <a:rPr kumimoji="1" lang="ja-JP" altLang="en-US" dirty="0" smtClean="0"/>
              <a:t>３、相手の思いを理解せよ</a:t>
            </a:r>
            <a:endParaRPr kumimoji="1" lang="en-US" altLang="ja-JP" dirty="0" smtClean="0"/>
          </a:p>
          <a:p>
            <a:pPr marL="0" indent="0">
              <a:buNone/>
            </a:pPr>
            <a:r>
              <a:rPr lang="ja-JP" altLang="en-US" dirty="0" smtClean="0"/>
              <a:t>４、自分がやってみせよ（重要）</a:t>
            </a:r>
            <a:endParaRPr lang="en-US" altLang="ja-JP" dirty="0" smtClean="0"/>
          </a:p>
          <a:p>
            <a:pPr marL="0" indent="0">
              <a:buNone/>
            </a:pPr>
            <a:r>
              <a:rPr kumimoji="1" lang="ja-JP" altLang="en-US" dirty="0" smtClean="0"/>
              <a:t>５、相手のやることを褒めろ</a:t>
            </a:r>
            <a:endParaRPr kumimoji="1" lang="ja-JP" altLang="en-US" dirty="0"/>
          </a:p>
        </p:txBody>
      </p:sp>
    </p:spTree>
    <p:extLst>
      <p:ext uri="{BB962C8B-B14F-4D97-AF65-F5344CB8AC3E}">
        <p14:creationId xmlns:p14="http://schemas.microsoft.com/office/powerpoint/2010/main" val="1427315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barn(inVertical)">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wipe(down)">
                                      <p:cBhvr>
                                        <p:cTn id="30" dur="580">
                                          <p:stCondLst>
                                            <p:cond delay="0"/>
                                          </p:stCondLst>
                                        </p:cTn>
                                        <p:tgtEl>
                                          <p:spTgt spid="3">
                                            <p:txEl>
                                              <p:pRg st="3" end="3"/>
                                            </p:txEl>
                                          </p:spTgt>
                                        </p:tgtEl>
                                      </p:cBhvr>
                                    </p:animEffect>
                                    <p:anim calcmode="lin" valueType="num">
                                      <p:cBhvr>
                                        <p:cTn id="31"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3" end="3"/>
                                            </p:txEl>
                                          </p:spTgt>
                                        </p:tgtEl>
                                      </p:cBhvr>
                                      <p:to x="100000" y="60000"/>
                                    </p:animScale>
                                    <p:animScale>
                                      <p:cBhvr>
                                        <p:cTn id="37" dur="166" decel="50000">
                                          <p:stCondLst>
                                            <p:cond delay="676"/>
                                          </p:stCondLst>
                                        </p:cTn>
                                        <p:tgtEl>
                                          <p:spTgt spid="3">
                                            <p:txEl>
                                              <p:pRg st="3" end="3"/>
                                            </p:txEl>
                                          </p:spTgt>
                                        </p:tgtEl>
                                      </p:cBhvr>
                                      <p:to x="100000" y="100000"/>
                                    </p:animScale>
                                    <p:animScale>
                                      <p:cBhvr>
                                        <p:cTn id="38" dur="26">
                                          <p:stCondLst>
                                            <p:cond delay="1312"/>
                                          </p:stCondLst>
                                        </p:cTn>
                                        <p:tgtEl>
                                          <p:spTgt spid="3">
                                            <p:txEl>
                                              <p:pRg st="3" end="3"/>
                                            </p:txEl>
                                          </p:spTgt>
                                        </p:tgtEl>
                                      </p:cBhvr>
                                      <p:to x="100000" y="80000"/>
                                    </p:animScale>
                                    <p:animScale>
                                      <p:cBhvr>
                                        <p:cTn id="39" dur="166" decel="50000">
                                          <p:stCondLst>
                                            <p:cond delay="1338"/>
                                          </p:stCondLst>
                                        </p:cTn>
                                        <p:tgtEl>
                                          <p:spTgt spid="3">
                                            <p:txEl>
                                              <p:pRg st="3" end="3"/>
                                            </p:txEl>
                                          </p:spTgt>
                                        </p:tgtEl>
                                      </p:cBhvr>
                                      <p:to x="100000" y="100000"/>
                                    </p:animScale>
                                    <p:animScale>
                                      <p:cBhvr>
                                        <p:cTn id="40" dur="26">
                                          <p:stCondLst>
                                            <p:cond delay="1642"/>
                                          </p:stCondLst>
                                        </p:cTn>
                                        <p:tgtEl>
                                          <p:spTgt spid="3">
                                            <p:txEl>
                                              <p:pRg st="3" end="3"/>
                                            </p:txEl>
                                          </p:spTgt>
                                        </p:tgtEl>
                                      </p:cBhvr>
                                      <p:to x="100000" y="90000"/>
                                    </p:animScale>
                                    <p:animScale>
                                      <p:cBhvr>
                                        <p:cTn id="41" dur="166" decel="50000">
                                          <p:stCondLst>
                                            <p:cond delay="1668"/>
                                          </p:stCondLst>
                                        </p:cTn>
                                        <p:tgtEl>
                                          <p:spTgt spid="3">
                                            <p:txEl>
                                              <p:pRg st="3" end="3"/>
                                            </p:txEl>
                                          </p:spTgt>
                                        </p:tgtEl>
                                      </p:cBhvr>
                                      <p:to x="100000" y="100000"/>
                                    </p:animScale>
                                    <p:animScale>
                                      <p:cBhvr>
                                        <p:cTn id="42" dur="26">
                                          <p:stCondLst>
                                            <p:cond delay="1808"/>
                                          </p:stCondLst>
                                        </p:cTn>
                                        <p:tgtEl>
                                          <p:spTgt spid="3">
                                            <p:txEl>
                                              <p:pRg st="3" end="3"/>
                                            </p:txEl>
                                          </p:spTgt>
                                        </p:tgtEl>
                                      </p:cBhvr>
                                      <p:to x="100000" y="95000"/>
                                    </p:animScale>
                                    <p:animScale>
                                      <p:cBhvr>
                                        <p:cTn id="43" dur="166" decel="50000">
                                          <p:stCondLst>
                                            <p:cond delay="1834"/>
                                          </p:stCondLst>
                                        </p:cTn>
                                        <p:tgtEl>
                                          <p:spTgt spid="3">
                                            <p:txEl>
                                              <p:pRg st="3" end="3"/>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nodeType="click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Effect transition="in" filter="barn(inVertical)">
                                      <p:cBhvr>
                                        <p:cTn id="48" dur="500"/>
                                        <p:tgtEl>
                                          <p:spTgt spid="3">
                                            <p:txEl>
                                              <p:pRg st="4" end="4"/>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nodeType="clickEffect">
                                  <p:stCondLst>
                                    <p:cond delay="0"/>
                                  </p:stCondLst>
                                  <p:childTnLst>
                                    <p:set>
                                      <p:cBhvr>
                                        <p:cTn id="52" dur="1" fill="hold">
                                          <p:stCondLst>
                                            <p:cond delay="0"/>
                                          </p:stCondLst>
                                        </p:cTn>
                                        <p:tgtEl>
                                          <p:spTgt spid="3">
                                            <p:txEl>
                                              <p:pRg st="5" end="5"/>
                                            </p:txEl>
                                          </p:spTgt>
                                        </p:tgtEl>
                                        <p:attrNameLst>
                                          <p:attrName>style.visibility</p:attrName>
                                        </p:attrNameLst>
                                      </p:cBhvr>
                                      <p:to>
                                        <p:strVal val="visible"/>
                                      </p:to>
                                    </p:set>
                                    <p:animEffect transition="in" filter="barn(inVertical)">
                                      <p:cBhvr>
                                        <p:cTn id="53" dur="500"/>
                                        <p:tgtEl>
                                          <p:spTgt spid="3">
                                            <p:txEl>
                                              <p:pRg st="5" end="5"/>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6" presetClass="entr" presetSubtype="21" fill="hold" nodeType="clickEffect">
                                  <p:stCondLst>
                                    <p:cond delay="0"/>
                                  </p:stCondLst>
                                  <p:childTnLst>
                                    <p:set>
                                      <p:cBhvr>
                                        <p:cTn id="57" dur="1" fill="hold">
                                          <p:stCondLst>
                                            <p:cond delay="0"/>
                                          </p:stCondLst>
                                        </p:cTn>
                                        <p:tgtEl>
                                          <p:spTgt spid="3">
                                            <p:txEl>
                                              <p:pRg st="6" end="6"/>
                                            </p:txEl>
                                          </p:spTgt>
                                        </p:tgtEl>
                                        <p:attrNameLst>
                                          <p:attrName>style.visibility</p:attrName>
                                        </p:attrNameLst>
                                      </p:cBhvr>
                                      <p:to>
                                        <p:strVal val="visible"/>
                                      </p:to>
                                    </p:set>
                                    <p:animEffect transition="in" filter="barn(inVertical)">
                                      <p:cBhvr>
                                        <p:cTn id="58" dur="500"/>
                                        <p:tgtEl>
                                          <p:spTgt spid="3">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45" presetClass="entr" presetSubtype="0" fill="hold"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2000"/>
                                        <p:tgtEl>
                                          <p:spTgt spid="3">
                                            <p:txEl>
                                              <p:pRg st="7" end="7"/>
                                            </p:txEl>
                                          </p:spTgt>
                                        </p:tgtEl>
                                      </p:cBhvr>
                                    </p:animEffect>
                                    <p:anim calcmode="lin" valueType="num">
                                      <p:cBhvr>
                                        <p:cTn id="64" dur="2000" fill="hold"/>
                                        <p:tgtEl>
                                          <p:spTgt spid="3">
                                            <p:txEl>
                                              <p:pRg st="7" end="7"/>
                                            </p:txEl>
                                          </p:spTgt>
                                        </p:tgtEl>
                                        <p:attrNameLst>
                                          <p:attrName>ppt_w</p:attrName>
                                        </p:attrNameLst>
                                      </p:cBhvr>
                                      <p:tavLst>
                                        <p:tav tm="0" fmla="#ppt_w*sin(2.5*pi*$)">
                                          <p:val>
                                            <p:fltVal val="0"/>
                                          </p:val>
                                        </p:tav>
                                        <p:tav tm="100000">
                                          <p:val>
                                            <p:fltVal val="1"/>
                                          </p:val>
                                        </p:tav>
                                      </p:tavLst>
                                    </p:anim>
                                    <p:anim calcmode="lin" valueType="num">
                                      <p:cBhvr>
                                        <p:cTn id="65" dur="200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66" fill="hold">
                      <p:stCondLst>
                        <p:cond delay="indefinite"/>
                      </p:stCondLst>
                      <p:childTnLst>
                        <p:par>
                          <p:cTn id="67" fill="hold">
                            <p:stCondLst>
                              <p:cond delay="0"/>
                            </p:stCondLst>
                            <p:childTnLst>
                              <p:par>
                                <p:cTn id="68" presetID="16" presetClass="entr" presetSubtype="21" fill="hold" nodeType="clickEffect">
                                  <p:stCondLst>
                                    <p:cond delay="0"/>
                                  </p:stCondLst>
                                  <p:childTnLst>
                                    <p:set>
                                      <p:cBhvr>
                                        <p:cTn id="69" dur="1" fill="hold">
                                          <p:stCondLst>
                                            <p:cond delay="0"/>
                                          </p:stCondLst>
                                        </p:cTn>
                                        <p:tgtEl>
                                          <p:spTgt spid="3">
                                            <p:txEl>
                                              <p:pRg st="8" end="8"/>
                                            </p:txEl>
                                          </p:spTgt>
                                        </p:tgtEl>
                                        <p:attrNameLst>
                                          <p:attrName>style.visibility</p:attrName>
                                        </p:attrNameLst>
                                      </p:cBhvr>
                                      <p:to>
                                        <p:strVal val="visible"/>
                                      </p:to>
                                    </p:set>
                                    <p:animEffect transition="in" filter="barn(inVertical)">
                                      <p:cBhvr>
                                        <p:cTn id="7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685800" y="1490473"/>
            <a:ext cx="7772870" cy="4727447"/>
          </a:xfrm>
        </p:spPr>
        <p:txBody>
          <a:bodyPr>
            <a:normAutofit/>
          </a:bodyPr>
          <a:lstStyle/>
          <a:p>
            <a:pPr marL="0" indent="0">
              <a:buNone/>
            </a:pPr>
            <a:r>
              <a:rPr lang="ja-JP" altLang="en-US" sz="2800" dirty="0" smtClean="0"/>
              <a:t>・自分のために仕事をしない。</a:t>
            </a:r>
            <a:endParaRPr lang="en-US" altLang="ja-JP" sz="2800" dirty="0" smtClean="0"/>
          </a:p>
          <a:p>
            <a:pPr marL="0" indent="0">
              <a:buNone/>
            </a:pPr>
            <a:endParaRPr kumimoji="1" lang="en-US" altLang="ja-JP" dirty="0" smtClean="0"/>
          </a:p>
          <a:p>
            <a:pPr marL="0" indent="0">
              <a:buNone/>
            </a:pPr>
            <a:r>
              <a:rPr lang="ja-JP" altLang="en-US" dirty="0"/>
              <a:t>周</a:t>
            </a:r>
            <a:r>
              <a:rPr lang="ja-JP" altLang="en-US" dirty="0" smtClean="0"/>
              <a:t>りの配慮など全く考えずに自分のためだけに猛進していく。そんな人を応援してくれる人は誰もいません。</a:t>
            </a:r>
            <a:endParaRPr lang="en-US" altLang="ja-JP" dirty="0" smtClean="0"/>
          </a:p>
          <a:p>
            <a:pPr marL="0" indent="0">
              <a:buNone/>
            </a:pPr>
            <a:r>
              <a:rPr lang="ja-JP" altLang="en-US" dirty="0" smtClean="0"/>
              <a:t>仮にうまくいっても長続きはしない。逆に自分の事よりも同僚や市民の利益をいつも考えて仕事をしていくこと。必ず誰かのために仕事をしています。</a:t>
            </a:r>
            <a:endParaRPr lang="en-US" altLang="ja-JP" dirty="0" smtClean="0"/>
          </a:p>
          <a:p>
            <a:pPr marL="0" indent="0">
              <a:buNone/>
            </a:pPr>
            <a:r>
              <a:rPr lang="ja-JP" altLang="en-US" dirty="0" smtClean="0"/>
              <a:t>まずは、その誰なの</a:t>
            </a:r>
            <a:r>
              <a:rPr lang="ja-JP" altLang="en-US" dirty="0"/>
              <a:t>か</a:t>
            </a:r>
            <a:r>
              <a:rPr lang="ja-JP" altLang="en-US" dirty="0" smtClean="0"/>
              <a:t>を意識し、その誰かの役に立てるかを考える。そこから始めましょう。</a:t>
            </a:r>
            <a:endParaRPr kumimoji="1" lang="en-US" altLang="ja-JP" dirty="0"/>
          </a:p>
          <a:p>
            <a:pPr marL="0" indent="0">
              <a:buNone/>
            </a:pPr>
            <a:endParaRPr kumimoji="1" lang="ja-JP" altLang="en-US" dirty="0"/>
          </a:p>
        </p:txBody>
      </p:sp>
    </p:spTree>
    <p:extLst>
      <p:ext uri="{BB962C8B-B14F-4D97-AF65-F5344CB8AC3E}">
        <p14:creationId xmlns:p14="http://schemas.microsoft.com/office/powerpoint/2010/main" val="390768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barn(inVertical)">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barn(inVertical)">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barn(inVertical)">
                                      <p:cBhvr>
                                        <p:cTn id="3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676186" y="886969"/>
            <a:ext cx="7772870" cy="5385816"/>
          </a:xfrm>
        </p:spPr>
        <p:txBody>
          <a:bodyPr>
            <a:normAutofit fontScale="92500" lnSpcReduction="20000"/>
          </a:bodyPr>
          <a:lstStyle/>
          <a:p>
            <a:pPr marL="0" indent="0">
              <a:buNone/>
            </a:pPr>
            <a:r>
              <a:rPr kumimoji="1" lang="ja-JP" altLang="en-US" sz="3000" dirty="0" smtClean="0"/>
              <a:t>・不本意な人事異動の正しい耐え方。</a:t>
            </a:r>
            <a:endParaRPr kumimoji="1" lang="en-US" altLang="ja-JP" sz="3000" dirty="0" smtClean="0"/>
          </a:p>
          <a:p>
            <a:pPr marL="0" indent="0">
              <a:buNone/>
            </a:pPr>
            <a:endParaRPr lang="en-US" altLang="ja-JP" dirty="0"/>
          </a:p>
          <a:p>
            <a:pPr marL="0" indent="0">
              <a:buNone/>
            </a:pPr>
            <a:r>
              <a:rPr kumimoji="1" lang="ja-JP" altLang="en-US" dirty="0" smtClean="0"/>
              <a:t>やりたいこととは全く真逆の仕事を割り当てられる。</a:t>
            </a:r>
            <a:endParaRPr kumimoji="1" lang="en-US" altLang="ja-JP" dirty="0" smtClean="0"/>
          </a:p>
          <a:p>
            <a:pPr marL="0" indent="0">
              <a:buNone/>
            </a:pPr>
            <a:r>
              <a:rPr kumimoji="1" lang="ja-JP" altLang="en-US" dirty="0" smtClean="0"/>
              <a:t>そもそもこの世界には不本意な人事異動しかない。</a:t>
            </a:r>
            <a:endParaRPr kumimoji="1" lang="en-US" altLang="ja-JP" dirty="0" smtClean="0"/>
          </a:p>
          <a:p>
            <a:pPr marL="0" indent="0">
              <a:buNone/>
            </a:pPr>
            <a:r>
              <a:rPr kumimoji="1" lang="ja-JP" altLang="en-US" dirty="0" smtClean="0"/>
              <a:t>希望通りの人事異動をされる可能性は本当に小さい。</a:t>
            </a:r>
            <a:endParaRPr kumimoji="1" lang="en-US" altLang="ja-JP" dirty="0" smtClean="0"/>
          </a:p>
          <a:p>
            <a:pPr marL="0" indent="0">
              <a:buNone/>
            </a:pPr>
            <a:r>
              <a:rPr kumimoji="1" lang="ja-JP" altLang="en-US" dirty="0" smtClean="0"/>
              <a:t>なぜなら、全員の希望を聞いていたら人事など行えるはずがない。</a:t>
            </a:r>
            <a:endParaRPr kumimoji="1" lang="en-US" altLang="ja-JP" dirty="0" smtClean="0"/>
          </a:p>
          <a:p>
            <a:pPr marL="0" indent="0">
              <a:buNone/>
            </a:pPr>
            <a:r>
              <a:rPr kumimoji="1" lang="ja-JP" altLang="en-US" dirty="0" smtClean="0"/>
              <a:t>人間にとって希望する人事が将来どれだけ意義のあるものになるかなんて判断がつかないと思われる。</a:t>
            </a:r>
            <a:endParaRPr kumimoji="1" lang="en-US" altLang="ja-JP" dirty="0" smtClean="0"/>
          </a:p>
          <a:p>
            <a:pPr marL="0" indent="0">
              <a:buNone/>
            </a:pPr>
            <a:r>
              <a:rPr kumimoji="1" lang="ja-JP" altLang="en-US" dirty="0" smtClean="0"/>
              <a:t>大事なのは、どこの部署に行っても何かを得て成長してやるという心構えが重要。</a:t>
            </a:r>
            <a:endParaRPr kumimoji="1" lang="en-US" altLang="ja-JP" dirty="0" smtClean="0"/>
          </a:p>
          <a:p>
            <a:pPr marL="0" indent="0">
              <a:buNone/>
            </a:pPr>
            <a:r>
              <a:rPr kumimoji="1" lang="ja-JP" altLang="en-US" dirty="0" smtClean="0"/>
              <a:t>行きたいところしか嫌だとふてくされる間があるのなら、楽しみや成長の機会をみつけて、それに取り組みチャンスを待つというのが最も正しい姿勢です。</a:t>
            </a:r>
            <a:endParaRPr kumimoji="1" lang="en-US" altLang="ja-JP" dirty="0" smtClean="0"/>
          </a:p>
        </p:txBody>
      </p:sp>
    </p:spTree>
    <p:extLst>
      <p:ext uri="{BB962C8B-B14F-4D97-AF65-F5344CB8AC3E}">
        <p14:creationId xmlns:p14="http://schemas.microsoft.com/office/powerpoint/2010/main" val="1991097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barn(inVertical)">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barn(inVertical)">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barn(inVertical)">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barn(inVertical)">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barn(inVertical)">
                                      <p:cBhvr>
                                        <p:cTn id="45" dur="500"/>
                                        <p:tgtEl>
                                          <p:spTgt spid="3">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barn(inVertical)">
                                      <p:cBhvr>
                                        <p:cTn id="50" dur="500"/>
                                        <p:tgtEl>
                                          <p:spTgt spid="3">
                                            <p:txEl>
                                              <p:pRg st="7" end="7"/>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45" presetClass="entr" presetSubtype="0"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2000"/>
                                        <p:tgtEl>
                                          <p:spTgt spid="3">
                                            <p:txEl>
                                              <p:pRg st="8" end="8"/>
                                            </p:txEl>
                                          </p:spTgt>
                                        </p:tgtEl>
                                      </p:cBhvr>
                                    </p:animEffect>
                                    <p:anim calcmode="lin" valueType="num">
                                      <p:cBhvr>
                                        <p:cTn id="56" dur="2000" fill="hold"/>
                                        <p:tgtEl>
                                          <p:spTgt spid="3">
                                            <p:txEl>
                                              <p:pRg st="8" end="8"/>
                                            </p:txEl>
                                          </p:spTgt>
                                        </p:tgtEl>
                                        <p:attrNameLst>
                                          <p:attrName>ppt_w</p:attrName>
                                        </p:attrNameLst>
                                      </p:cBhvr>
                                      <p:tavLst>
                                        <p:tav tm="0" fmla="#ppt_w*sin(2.5*pi*$)">
                                          <p:val>
                                            <p:fltVal val="0"/>
                                          </p:val>
                                        </p:tav>
                                        <p:tav tm="100000">
                                          <p:val>
                                            <p:fltVal val="1"/>
                                          </p:val>
                                        </p:tav>
                                      </p:tavLst>
                                    </p:anim>
                                    <p:anim calcmode="lin" valueType="num">
                                      <p:cBhvr>
                                        <p:cTn id="57" dur="2000" fill="hold"/>
                                        <p:tgtEl>
                                          <p:spTgt spid="3">
                                            <p:txEl>
                                              <p:pRg st="8" end="8"/>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4862" y="426495"/>
            <a:ext cx="7773338" cy="862810"/>
          </a:xfrm>
        </p:spPr>
        <p:txBody>
          <a:bodyPr>
            <a:normAutofit/>
          </a:bodyPr>
          <a:lstStyle/>
          <a:p>
            <a:r>
              <a:rPr lang="ja-JP" altLang="en-US" b="1" dirty="0"/>
              <a:t>５．戦略的コミュニケーション</a:t>
            </a:r>
            <a:endParaRPr kumimoji="1" lang="ja-JP" altLang="en-US" dirty="0"/>
          </a:p>
        </p:txBody>
      </p:sp>
      <p:sp>
        <p:nvSpPr>
          <p:cNvPr id="3" name="コンテンツ プレースホルダー 2"/>
          <p:cNvSpPr>
            <a:spLocks noGrp="1"/>
          </p:cNvSpPr>
          <p:nvPr>
            <p:ph sz="quarter" idx="13"/>
          </p:nvPr>
        </p:nvSpPr>
        <p:spPr>
          <a:xfrm>
            <a:off x="684862" y="1498413"/>
            <a:ext cx="7772870" cy="4829235"/>
          </a:xfrm>
        </p:spPr>
        <p:txBody>
          <a:bodyPr>
            <a:normAutofit/>
          </a:bodyPr>
          <a:lstStyle/>
          <a:p>
            <a:pPr marL="0" indent="0">
              <a:buNone/>
            </a:pPr>
            <a:r>
              <a:rPr kumimoji="1" lang="ja-JP" altLang="en-US" sz="2800" dirty="0" smtClean="0"/>
              <a:t>・人脈よりも絆を深めることが重要。</a:t>
            </a:r>
            <a:endParaRPr kumimoji="1" lang="en-US" altLang="ja-JP" sz="2800" dirty="0" smtClean="0"/>
          </a:p>
          <a:p>
            <a:pPr marL="0" indent="0">
              <a:buNone/>
            </a:pPr>
            <a:endParaRPr lang="en-US" altLang="ja-JP" dirty="0"/>
          </a:p>
          <a:p>
            <a:pPr marL="0" indent="0">
              <a:buNone/>
            </a:pPr>
            <a:r>
              <a:rPr kumimoji="1" lang="ja-JP" altLang="en-US" dirty="0" smtClean="0"/>
              <a:t>大切なのは人としての絆を深めることです。</a:t>
            </a:r>
            <a:endParaRPr kumimoji="1" lang="en-US" altLang="ja-JP" dirty="0" smtClean="0"/>
          </a:p>
          <a:p>
            <a:pPr marL="0" indent="0">
              <a:buNone/>
            </a:pPr>
            <a:r>
              <a:rPr kumimoji="1" lang="ja-JP" altLang="en-US" dirty="0" smtClean="0"/>
              <a:t>絆を深めたいのなら相手の事を毎日のように考え、その人のために動けばよい。</a:t>
            </a:r>
            <a:endParaRPr kumimoji="1" lang="en-US" altLang="ja-JP" dirty="0" smtClean="0"/>
          </a:p>
          <a:p>
            <a:pPr marL="0" indent="0">
              <a:buNone/>
            </a:pPr>
            <a:r>
              <a:rPr kumimoji="1" lang="ja-JP" altLang="en-US" dirty="0" smtClean="0"/>
              <a:t>相手の気持ちを探る能力がここで必要になってくる。</a:t>
            </a:r>
            <a:endParaRPr kumimoji="1" lang="en-US" altLang="ja-JP" dirty="0" smtClean="0"/>
          </a:p>
          <a:p>
            <a:pPr marL="0" indent="0">
              <a:buNone/>
            </a:pPr>
            <a:r>
              <a:rPr kumimoji="1" lang="ja-JP" altLang="en-US" dirty="0" smtClean="0"/>
              <a:t>相手もバカではない限り、気持ちでぶつかってきてくれるはず。</a:t>
            </a:r>
            <a:endParaRPr kumimoji="1" lang="en-US" altLang="ja-JP" dirty="0" smtClean="0"/>
          </a:p>
          <a:p>
            <a:pPr marL="0" indent="0">
              <a:buNone/>
            </a:pPr>
            <a:r>
              <a:rPr kumimoji="1" lang="ja-JP" altLang="en-US" dirty="0" smtClean="0"/>
              <a:t>それが絆を深めるコツである。</a:t>
            </a:r>
            <a:endParaRPr kumimoji="1" lang="ja-JP" altLang="en-US" dirty="0"/>
          </a:p>
        </p:txBody>
      </p:sp>
    </p:spTree>
    <p:extLst>
      <p:ext uri="{BB962C8B-B14F-4D97-AF65-F5344CB8AC3E}">
        <p14:creationId xmlns:p14="http://schemas.microsoft.com/office/powerpoint/2010/main" val="2562021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barn(inVertical)">
                                      <p:cBhvr>
                                        <p:cTn id="25" dur="500"/>
                                        <p:tgtEl>
                                          <p:spTgt spid="3">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arn(inVertic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arn(inVertic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arn(inVertical)">
                                      <p:cBhvr>
                                        <p:cTn id="40" dur="5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barn(inVertical)">
                                      <p:cBhvr>
                                        <p:cTn id="45" dur="500"/>
                                        <p:tgtEl>
                                          <p:spTgt spid="3">
                                            <p:txEl>
                                              <p:pRg st="5" end="5"/>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Effect transition="in" filter="barn(inVertical)">
                                      <p:cBhvr>
                                        <p:cTn id="5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716738" y="757363"/>
            <a:ext cx="7772870" cy="5202936"/>
          </a:xfrm>
        </p:spPr>
        <p:txBody>
          <a:bodyPr>
            <a:normAutofit fontScale="92500" lnSpcReduction="10000"/>
          </a:bodyPr>
          <a:lstStyle/>
          <a:p>
            <a:pPr marL="0" indent="0">
              <a:buNone/>
            </a:pPr>
            <a:r>
              <a:rPr kumimoji="1" lang="ja-JP" altLang="en-US" sz="2800" dirty="0" smtClean="0"/>
              <a:t>・他人を変えようとするな。</a:t>
            </a:r>
            <a:endParaRPr kumimoji="1" lang="en-US" altLang="ja-JP" sz="2800" dirty="0" smtClean="0"/>
          </a:p>
          <a:p>
            <a:pPr marL="0" indent="0">
              <a:buNone/>
            </a:pPr>
            <a:endParaRPr lang="en-US" altLang="ja-JP" dirty="0"/>
          </a:p>
          <a:p>
            <a:pPr marL="0" indent="0">
              <a:buNone/>
            </a:pPr>
            <a:r>
              <a:rPr kumimoji="1" lang="ja-JP" altLang="en-US" dirty="0" smtClean="0"/>
              <a:t>なんで気づかないのかな？</a:t>
            </a:r>
            <a:endParaRPr kumimoji="1" lang="en-US" altLang="ja-JP" dirty="0" smtClean="0"/>
          </a:p>
          <a:p>
            <a:pPr marL="0" indent="0">
              <a:buNone/>
            </a:pPr>
            <a:r>
              <a:rPr kumimoji="1" lang="ja-JP" altLang="en-US" dirty="0" smtClean="0"/>
              <a:t>人は今ある現状から少しでもいいようになるよう考えたり悩んだりする。</a:t>
            </a:r>
            <a:endParaRPr kumimoji="1" lang="en-US" altLang="ja-JP" dirty="0" smtClean="0"/>
          </a:p>
          <a:p>
            <a:pPr marL="0" indent="0">
              <a:buNone/>
            </a:pPr>
            <a:r>
              <a:rPr kumimoji="1" lang="ja-JP" altLang="en-US" dirty="0" smtClean="0"/>
              <a:t>そして、仕事の効率やモチベーションの違いを誰かの原因に押し付ける。</a:t>
            </a:r>
            <a:endParaRPr kumimoji="1" lang="en-US" altLang="ja-JP" dirty="0" smtClean="0"/>
          </a:p>
          <a:p>
            <a:pPr marL="0" indent="0">
              <a:buNone/>
            </a:pPr>
            <a:r>
              <a:rPr kumimoji="1" lang="ja-JP" altLang="en-US" dirty="0" smtClean="0"/>
              <a:t>どうすれば、相手が理解して頑張ってくれるのかと期待する。</a:t>
            </a:r>
            <a:endParaRPr kumimoji="1" lang="en-US" altLang="ja-JP" dirty="0" smtClean="0"/>
          </a:p>
          <a:p>
            <a:pPr marL="0" indent="0">
              <a:buNone/>
            </a:pPr>
            <a:r>
              <a:rPr kumimoji="1" lang="ja-JP" altLang="en-US" dirty="0" smtClean="0"/>
              <a:t>しかし、残念なことに自分が望む結果は、この先も得られない。</a:t>
            </a:r>
            <a:endParaRPr kumimoji="1" lang="en-US" altLang="ja-JP" dirty="0" smtClean="0"/>
          </a:p>
          <a:p>
            <a:pPr marL="0" indent="0">
              <a:buNone/>
            </a:pPr>
            <a:r>
              <a:rPr kumimoji="1" lang="ja-JP" altLang="en-US" dirty="0" smtClean="0"/>
              <a:t>なぜなら、他人は変わらないからである。</a:t>
            </a:r>
            <a:endParaRPr kumimoji="1" lang="en-US" altLang="ja-JP" dirty="0" smtClean="0"/>
          </a:p>
          <a:p>
            <a:pPr marL="0" indent="0">
              <a:buNone/>
            </a:pPr>
            <a:r>
              <a:rPr kumimoji="1" lang="ja-JP" altLang="en-US" dirty="0" smtClean="0"/>
              <a:t>では、どうすればいいのか。</a:t>
            </a:r>
            <a:endParaRPr kumimoji="1" lang="en-US" altLang="ja-JP" dirty="0" smtClean="0"/>
          </a:p>
          <a:p>
            <a:pPr marL="0" indent="0">
              <a:buNone/>
            </a:pPr>
            <a:r>
              <a:rPr kumimoji="1" lang="ja-JP" altLang="en-US" dirty="0" smtClean="0"/>
              <a:t>大切なのは相手を理解し相手と強調できるように自分を変化させること。</a:t>
            </a:r>
            <a:endParaRPr kumimoji="1" lang="en-US" altLang="ja-JP" dirty="0" smtClean="0"/>
          </a:p>
          <a:p>
            <a:pPr marL="0" indent="0">
              <a:buNone/>
            </a:pPr>
            <a:r>
              <a:rPr kumimoji="1" lang="ja-JP" altLang="en-US" dirty="0" smtClean="0"/>
              <a:t>賢い人は他人を変えず自分を変えて成長し未来を変化させていく人です。</a:t>
            </a:r>
            <a:endParaRPr kumimoji="1" lang="ja-JP" altLang="en-US" dirty="0"/>
          </a:p>
        </p:txBody>
      </p:sp>
    </p:spTree>
    <p:extLst>
      <p:ext uri="{BB962C8B-B14F-4D97-AF65-F5344CB8AC3E}">
        <p14:creationId xmlns:p14="http://schemas.microsoft.com/office/powerpoint/2010/main" val="1935808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barn(inVertical)">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barn(inVertical)">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barn(inVertical)">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barn(inVertical)">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barn(inVertical)">
                                      <p:cBhvr>
                                        <p:cTn id="45" dur="500"/>
                                        <p:tgtEl>
                                          <p:spTgt spid="3">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barn(inVertical)">
                                      <p:cBhvr>
                                        <p:cTn id="50" dur="500"/>
                                        <p:tgtEl>
                                          <p:spTgt spid="3">
                                            <p:txEl>
                                              <p:pRg st="7" end="7"/>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barn(inVertical)">
                                      <p:cBhvr>
                                        <p:cTn id="55" dur="500"/>
                                        <p:tgtEl>
                                          <p:spTgt spid="3">
                                            <p:txEl>
                                              <p:pRg st="8" end="8"/>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6" presetClass="entr" presetSubtype="21" fill="hold" nodeType="clickEffect">
                                  <p:stCondLst>
                                    <p:cond delay="0"/>
                                  </p:stCondLst>
                                  <p:childTnLst>
                                    <p:set>
                                      <p:cBhvr>
                                        <p:cTn id="59" dur="1" fill="hold">
                                          <p:stCondLst>
                                            <p:cond delay="0"/>
                                          </p:stCondLst>
                                        </p:cTn>
                                        <p:tgtEl>
                                          <p:spTgt spid="3">
                                            <p:txEl>
                                              <p:pRg st="9" end="9"/>
                                            </p:txEl>
                                          </p:spTgt>
                                        </p:tgtEl>
                                        <p:attrNameLst>
                                          <p:attrName>style.visibility</p:attrName>
                                        </p:attrNameLst>
                                      </p:cBhvr>
                                      <p:to>
                                        <p:strVal val="visible"/>
                                      </p:to>
                                    </p:set>
                                    <p:animEffect transition="in" filter="barn(inVertical)">
                                      <p:cBhvr>
                                        <p:cTn id="60" dur="500"/>
                                        <p:tgtEl>
                                          <p:spTgt spid="3">
                                            <p:txEl>
                                              <p:pRg st="9" end="9"/>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45" presetClass="entr" presetSubtype="0" fill="hold" nodeType="clickEffect">
                                  <p:stCondLst>
                                    <p:cond delay="0"/>
                                  </p:stCondLst>
                                  <p:childTnLst>
                                    <p:set>
                                      <p:cBhvr>
                                        <p:cTn id="64" dur="1" fill="hold">
                                          <p:stCondLst>
                                            <p:cond delay="0"/>
                                          </p:stCondLst>
                                        </p:cTn>
                                        <p:tgtEl>
                                          <p:spTgt spid="3">
                                            <p:txEl>
                                              <p:pRg st="10" end="10"/>
                                            </p:txEl>
                                          </p:spTgt>
                                        </p:tgtEl>
                                        <p:attrNameLst>
                                          <p:attrName>style.visibility</p:attrName>
                                        </p:attrNameLst>
                                      </p:cBhvr>
                                      <p:to>
                                        <p:strVal val="visible"/>
                                      </p:to>
                                    </p:set>
                                    <p:animEffect transition="in" filter="fade">
                                      <p:cBhvr>
                                        <p:cTn id="65" dur="2000"/>
                                        <p:tgtEl>
                                          <p:spTgt spid="3">
                                            <p:txEl>
                                              <p:pRg st="10" end="10"/>
                                            </p:txEl>
                                          </p:spTgt>
                                        </p:tgtEl>
                                      </p:cBhvr>
                                    </p:animEffect>
                                    <p:anim calcmode="lin" valueType="num">
                                      <p:cBhvr>
                                        <p:cTn id="66" dur="2000" fill="hold"/>
                                        <p:tgtEl>
                                          <p:spTgt spid="3">
                                            <p:txEl>
                                              <p:pRg st="10" end="10"/>
                                            </p:txEl>
                                          </p:spTgt>
                                        </p:tgtEl>
                                        <p:attrNameLst>
                                          <p:attrName>ppt_w</p:attrName>
                                        </p:attrNameLst>
                                      </p:cBhvr>
                                      <p:tavLst>
                                        <p:tav tm="0" fmla="#ppt_w*sin(2.5*pi*$)">
                                          <p:val>
                                            <p:fltVal val="0"/>
                                          </p:val>
                                        </p:tav>
                                        <p:tav tm="100000">
                                          <p:val>
                                            <p:fltVal val="1"/>
                                          </p:val>
                                        </p:tav>
                                      </p:tavLst>
                                    </p:anim>
                                    <p:anim calcmode="lin" valueType="num">
                                      <p:cBhvr>
                                        <p:cTn id="67" dur="2000" fill="hold"/>
                                        <p:tgtEl>
                                          <p:spTgt spid="3">
                                            <p:txEl>
                                              <p:pRg st="10" end="1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739001" y="925135"/>
            <a:ext cx="7772870" cy="5221224"/>
          </a:xfrm>
        </p:spPr>
        <p:txBody>
          <a:bodyPr>
            <a:normAutofit lnSpcReduction="10000"/>
          </a:bodyPr>
          <a:lstStyle/>
          <a:p>
            <a:pPr marL="0" indent="0">
              <a:buNone/>
            </a:pPr>
            <a:r>
              <a:rPr kumimoji="1" lang="ja-JP" altLang="en-US" sz="2800" dirty="0" smtClean="0"/>
              <a:t>何事も実践しなければ意味がない。</a:t>
            </a:r>
            <a:endParaRPr kumimoji="1" lang="en-US" altLang="ja-JP" sz="2800" dirty="0" smtClean="0"/>
          </a:p>
          <a:p>
            <a:pPr marL="0" indent="0">
              <a:buNone/>
            </a:pPr>
            <a:endParaRPr lang="en-US" altLang="ja-JP" dirty="0"/>
          </a:p>
          <a:p>
            <a:pPr marL="0" indent="0">
              <a:buNone/>
            </a:pPr>
            <a:r>
              <a:rPr kumimoji="1" lang="ja-JP" altLang="en-US" dirty="0" smtClean="0"/>
              <a:t>もっとも重要なことは行動である。</a:t>
            </a:r>
            <a:endParaRPr kumimoji="1" lang="en-US" altLang="ja-JP" dirty="0" smtClean="0"/>
          </a:p>
          <a:p>
            <a:pPr marL="0" indent="0">
              <a:buNone/>
            </a:pPr>
            <a:r>
              <a:rPr kumimoji="1" lang="ja-JP" altLang="en-US" dirty="0" smtClean="0"/>
              <a:t>どんなに素晴らしいことを学んでも実践する人はごくわずかな人である。</a:t>
            </a:r>
            <a:endParaRPr kumimoji="1" lang="en-US" altLang="ja-JP" dirty="0" smtClean="0"/>
          </a:p>
          <a:p>
            <a:pPr marL="0" indent="0">
              <a:buNone/>
            </a:pPr>
            <a:r>
              <a:rPr kumimoji="1" lang="ja-JP" altLang="en-US" dirty="0" smtClean="0"/>
              <a:t>私たちは、いろんな人から勉強しなさいと言われ続けてきたと思います。しかし、実践しなさいと言われたことはない。</a:t>
            </a:r>
            <a:endParaRPr kumimoji="1" lang="en-US" altLang="ja-JP" dirty="0" smtClean="0"/>
          </a:p>
          <a:p>
            <a:pPr marL="0" indent="0">
              <a:buNone/>
            </a:pPr>
            <a:r>
              <a:rPr kumimoji="1" lang="ja-JP" altLang="en-US" dirty="0" smtClean="0"/>
              <a:t>本来、学びとは実践を目的としたものであり、知識をいれるためのものではない。</a:t>
            </a:r>
            <a:endParaRPr kumimoji="1" lang="en-US" altLang="ja-JP" dirty="0" smtClean="0"/>
          </a:p>
          <a:p>
            <a:pPr marL="0" indent="0">
              <a:buNone/>
            </a:pPr>
            <a:r>
              <a:rPr lang="ja-JP" altLang="en-US" dirty="0" smtClean="0"/>
              <a:t>従業員、一人に知識があったとしてもチームで行動する際、その知識を、即時に現場で活用できるはずがない。</a:t>
            </a:r>
            <a:endParaRPr lang="en-US" altLang="ja-JP" dirty="0" smtClean="0"/>
          </a:p>
          <a:p>
            <a:pPr marL="0" indent="0">
              <a:buNone/>
            </a:pPr>
            <a:r>
              <a:rPr lang="ja-JP" altLang="en-US" dirty="0" smtClean="0"/>
              <a:t>やはり、実践（ブライド）がいろんな知恵や、やる気を与えてくれるものである。</a:t>
            </a:r>
            <a:endParaRPr kumimoji="1" lang="ja-JP" altLang="en-US" dirty="0"/>
          </a:p>
        </p:txBody>
      </p:sp>
    </p:spTree>
    <p:extLst>
      <p:ext uri="{BB962C8B-B14F-4D97-AF65-F5344CB8AC3E}">
        <p14:creationId xmlns:p14="http://schemas.microsoft.com/office/powerpoint/2010/main" val="1363673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barn(inVertical)">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barn(inVertical)">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barn(inVertical)">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barn(inVertical)">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barn(inVertical)">
                                      <p:cBhvr>
                                        <p:cTn id="45" dur="500"/>
                                        <p:tgtEl>
                                          <p:spTgt spid="3">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45" presetClass="entr" presetSubtype="0" fill="hold"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2000"/>
                                        <p:tgtEl>
                                          <p:spTgt spid="3">
                                            <p:txEl>
                                              <p:pRg st="7" end="7"/>
                                            </p:txEl>
                                          </p:spTgt>
                                        </p:tgtEl>
                                      </p:cBhvr>
                                    </p:animEffect>
                                    <p:anim calcmode="lin" valueType="num">
                                      <p:cBhvr>
                                        <p:cTn id="51" dur="2000" fill="hold"/>
                                        <p:tgtEl>
                                          <p:spTgt spid="3">
                                            <p:txEl>
                                              <p:pRg st="7" end="7"/>
                                            </p:txEl>
                                          </p:spTgt>
                                        </p:tgtEl>
                                        <p:attrNameLst>
                                          <p:attrName>ppt_w</p:attrName>
                                        </p:attrNameLst>
                                      </p:cBhvr>
                                      <p:tavLst>
                                        <p:tav tm="0" fmla="#ppt_w*sin(2.5*pi*$)">
                                          <p:val>
                                            <p:fltVal val="0"/>
                                          </p:val>
                                        </p:tav>
                                        <p:tav tm="100000">
                                          <p:val>
                                            <p:fltVal val="1"/>
                                          </p:val>
                                        </p:tav>
                                      </p:tavLst>
                                    </p:anim>
                                    <p:anim calcmode="lin" valueType="num">
                                      <p:cBhvr>
                                        <p:cTn id="52" dur="200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675391" y="919965"/>
            <a:ext cx="7772870" cy="5102351"/>
          </a:xfrm>
        </p:spPr>
        <p:txBody>
          <a:bodyPr/>
          <a:lstStyle/>
          <a:p>
            <a:pPr marL="0" indent="0">
              <a:buNone/>
            </a:pPr>
            <a:r>
              <a:rPr lang="ja-JP" altLang="en-US" sz="2800" dirty="0" smtClean="0"/>
              <a:t>・人に共感できる人が、人を喜ばせることが出来る。</a:t>
            </a:r>
            <a:endParaRPr lang="en-US" altLang="ja-JP" sz="2800" dirty="0" smtClean="0"/>
          </a:p>
          <a:p>
            <a:pPr marL="0" indent="0">
              <a:buNone/>
            </a:pPr>
            <a:endParaRPr kumimoji="1" lang="en-US" altLang="ja-JP" dirty="0"/>
          </a:p>
          <a:p>
            <a:pPr marL="0" indent="0">
              <a:buNone/>
            </a:pPr>
            <a:r>
              <a:rPr lang="ja-JP" altLang="en-US" dirty="0"/>
              <a:t>相手</a:t>
            </a:r>
            <a:r>
              <a:rPr lang="ja-JP" altLang="en-US" dirty="0" smtClean="0"/>
              <a:t>の</a:t>
            </a:r>
            <a:r>
              <a:rPr lang="ja-JP" altLang="en-US" dirty="0"/>
              <a:t>立場</a:t>
            </a:r>
            <a:r>
              <a:rPr lang="ja-JP" altLang="en-US" dirty="0" smtClean="0"/>
              <a:t>に立って、相手のためになることをする。</a:t>
            </a:r>
            <a:endParaRPr lang="en-US" altLang="ja-JP" dirty="0" smtClean="0"/>
          </a:p>
          <a:p>
            <a:pPr marL="0" indent="0">
              <a:buNone/>
            </a:pPr>
            <a:r>
              <a:rPr lang="ja-JP" altLang="en-US" dirty="0" smtClean="0"/>
              <a:t>それは、３つの要素があり、共感、信頼感、貢献間です。</a:t>
            </a:r>
            <a:endParaRPr lang="en-US" altLang="ja-JP" dirty="0" smtClean="0"/>
          </a:p>
          <a:p>
            <a:pPr marL="0" indent="0">
              <a:buNone/>
            </a:pPr>
            <a:r>
              <a:rPr kumimoji="1" lang="ja-JP" altLang="en-US" dirty="0" smtClean="0"/>
              <a:t>共　感・・・相手の気持ちに寄り添うこと。</a:t>
            </a:r>
            <a:endParaRPr kumimoji="1" lang="en-US" altLang="ja-JP" dirty="0" smtClean="0"/>
          </a:p>
          <a:p>
            <a:pPr marL="0" indent="0">
              <a:buNone/>
            </a:pPr>
            <a:r>
              <a:rPr lang="ja-JP" altLang="en-US" dirty="0" smtClean="0"/>
              <a:t>信頼感・・・相手を信頼すること。</a:t>
            </a:r>
            <a:endParaRPr lang="en-US" altLang="ja-JP" dirty="0" smtClean="0"/>
          </a:p>
          <a:p>
            <a:pPr marL="0" indent="0">
              <a:buNone/>
            </a:pPr>
            <a:r>
              <a:rPr kumimoji="1" lang="ja-JP" altLang="en-US" dirty="0" smtClean="0"/>
              <a:t>貢献</a:t>
            </a:r>
            <a:r>
              <a:rPr lang="ja-JP" altLang="en-US" dirty="0" smtClean="0"/>
              <a:t>感・・・人に貢献すること。</a:t>
            </a:r>
            <a:endParaRPr lang="en-US" altLang="ja-JP" dirty="0" smtClean="0"/>
          </a:p>
          <a:p>
            <a:pPr marL="0" indent="0">
              <a:buNone/>
            </a:pPr>
            <a:r>
              <a:rPr kumimoji="1" lang="ja-JP" altLang="en-US" dirty="0"/>
              <a:t>相手</a:t>
            </a:r>
            <a:r>
              <a:rPr kumimoji="1" lang="ja-JP" altLang="en-US" dirty="0" smtClean="0"/>
              <a:t>の</a:t>
            </a:r>
            <a:r>
              <a:rPr kumimoji="1" lang="ja-JP" altLang="en-US" dirty="0"/>
              <a:t>目</a:t>
            </a:r>
            <a:r>
              <a:rPr kumimoji="1" lang="ja-JP" altLang="en-US" dirty="0" smtClean="0"/>
              <a:t>となって見て、相手の耳となって聞き、相手の心となって感じること。</a:t>
            </a:r>
            <a:endParaRPr kumimoji="1" lang="en-US" altLang="ja-JP" dirty="0" smtClean="0"/>
          </a:p>
          <a:p>
            <a:pPr marL="0" indent="0">
              <a:buNone/>
            </a:pPr>
            <a:r>
              <a:rPr kumimoji="1" lang="ja-JP" altLang="en-US" dirty="0" smtClean="0"/>
              <a:t>つまり、何事も相手の立場に</a:t>
            </a:r>
            <a:r>
              <a:rPr lang="ja-JP" altLang="en-US" dirty="0" smtClean="0"/>
              <a:t>たつ。これが大事なことなのです。</a:t>
            </a:r>
            <a:endParaRPr kumimoji="1" lang="ja-JP" altLang="en-US" dirty="0"/>
          </a:p>
        </p:txBody>
      </p:sp>
    </p:spTree>
    <p:extLst>
      <p:ext uri="{BB962C8B-B14F-4D97-AF65-F5344CB8AC3E}">
        <p14:creationId xmlns:p14="http://schemas.microsoft.com/office/powerpoint/2010/main" val="4199235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barn(inVertical)">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5" presetClass="entr" presetSubtype="0"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2000"/>
                                        <p:tgtEl>
                                          <p:spTgt spid="3">
                                            <p:txEl>
                                              <p:pRg st="3" end="3"/>
                                            </p:txEl>
                                          </p:spTgt>
                                        </p:tgtEl>
                                      </p:cBhvr>
                                    </p:animEffect>
                                    <p:anim calcmode="lin" valueType="num">
                                      <p:cBhvr>
                                        <p:cTn id="31"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32"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barn(inVertical)">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barn(inVertical)">
                                      <p:cBhvr>
                                        <p:cTn id="42" dur="5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barn(inVertical)">
                                      <p:cBhvr>
                                        <p:cTn id="47" dur="500"/>
                                        <p:tgtEl>
                                          <p:spTgt spid="3">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barn(inVertical)">
                                      <p:cBhvr>
                                        <p:cTn id="52" dur="500"/>
                                        <p:tgtEl>
                                          <p:spTgt spid="3">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5" presetClass="entr" presetSubtype="0" fill="hold" nodeType="click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Effect transition="in" filter="fade">
                                      <p:cBhvr>
                                        <p:cTn id="57" dur="2000"/>
                                        <p:tgtEl>
                                          <p:spTgt spid="3">
                                            <p:txEl>
                                              <p:pRg st="8" end="8"/>
                                            </p:txEl>
                                          </p:spTgt>
                                        </p:tgtEl>
                                      </p:cBhvr>
                                    </p:animEffect>
                                    <p:anim calcmode="lin" valueType="num">
                                      <p:cBhvr>
                                        <p:cTn id="58" dur="2000" fill="hold"/>
                                        <p:tgtEl>
                                          <p:spTgt spid="3">
                                            <p:txEl>
                                              <p:pRg st="8" end="8"/>
                                            </p:txEl>
                                          </p:spTgt>
                                        </p:tgtEl>
                                        <p:attrNameLst>
                                          <p:attrName>ppt_w</p:attrName>
                                        </p:attrNameLst>
                                      </p:cBhvr>
                                      <p:tavLst>
                                        <p:tav tm="0" fmla="#ppt_w*sin(2.5*pi*$)">
                                          <p:val>
                                            <p:fltVal val="0"/>
                                          </p:val>
                                        </p:tav>
                                        <p:tav tm="100000">
                                          <p:val>
                                            <p:fltVal val="1"/>
                                          </p:val>
                                        </p:tav>
                                      </p:tavLst>
                                    </p:anim>
                                    <p:anim calcmode="lin" valueType="num">
                                      <p:cBhvr>
                                        <p:cTn id="59" dur="2000" fill="hold"/>
                                        <p:tgtEl>
                                          <p:spTgt spid="3">
                                            <p:txEl>
                                              <p:pRg st="8" end="8"/>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685330" y="1133061"/>
            <a:ext cx="7772870" cy="5317435"/>
          </a:xfrm>
        </p:spPr>
        <p:txBody>
          <a:bodyPr/>
          <a:lstStyle/>
          <a:p>
            <a:pPr marL="0" indent="0">
              <a:buNone/>
            </a:pPr>
            <a:r>
              <a:rPr kumimoji="1" lang="ja-JP" altLang="en-US" sz="2800" dirty="0" smtClean="0"/>
              <a:t>・謙虚である難しさを認識すること。</a:t>
            </a:r>
            <a:endParaRPr kumimoji="1" lang="en-US" altLang="ja-JP" sz="2800" dirty="0" smtClean="0"/>
          </a:p>
          <a:p>
            <a:pPr marL="0" indent="0">
              <a:buNone/>
            </a:pPr>
            <a:endParaRPr lang="en-US" altLang="ja-JP" dirty="0"/>
          </a:p>
          <a:p>
            <a:pPr marL="0" indent="0">
              <a:buNone/>
            </a:pPr>
            <a:r>
              <a:rPr kumimoji="1" lang="ja-JP" altLang="en-US" dirty="0" smtClean="0"/>
              <a:t>いろんな職業の中で、</a:t>
            </a:r>
            <a:r>
              <a:rPr lang="ja-JP" altLang="en-US" dirty="0" smtClean="0"/>
              <a:t>人に従われる方はすべてにおいて謙虚であること。</a:t>
            </a:r>
            <a:endParaRPr lang="en-US" altLang="ja-JP" dirty="0" smtClean="0"/>
          </a:p>
          <a:p>
            <a:pPr marL="0" indent="0">
              <a:buNone/>
            </a:pPr>
            <a:r>
              <a:rPr lang="ja-JP" altLang="en-US" dirty="0" smtClean="0"/>
              <a:t>仕事をしていく中で、この仕事は俺がやったなどと、ふんぞり返っている態度のような人はその地位に長くとどまれません。</a:t>
            </a:r>
            <a:endParaRPr lang="en-US" altLang="ja-JP" dirty="0" smtClean="0"/>
          </a:p>
          <a:p>
            <a:pPr marL="0" indent="0">
              <a:buNone/>
            </a:pPr>
            <a:r>
              <a:rPr kumimoji="1" lang="ja-JP" altLang="en-US" dirty="0"/>
              <a:t>一方</a:t>
            </a:r>
            <a:r>
              <a:rPr kumimoji="1" lang="ja-JP" altLang="en-US" dirty="0" smtClean="0"/>
              <a:t>で、職場に大きく貢献している人、謙虚でいられる人というのは人としての魅力が感じられるのではないでしょうか。</a:t>
            </a:r>
            <a:endParaRPr kumimoji="1" lang="en-US" altLang="ja-JP" dirty="0" smtClean="0"/>
          </a:p>
          <a:p>
            <a:pPr marL="0" indent="0">
              <a:buNone/>
            </a:pPr>
            <a:r>
              <a:rPr lang="ja-JP" altLang="en-US" dirty="0" smtClean="0"/>
              <a:t>こういう人なら応援したい。そういった気持に自然となっていくものだと思います。</a:t>
            </a:r>
            <a:endParaRPr lang="en-US" altLang="ja-JP" dirty="0" smtClean="0"/>
          </a:p>
          <a:p>
            <a:pPr marL="0" indent="0">
              <a:buNone/>
            </a:pPr>
            <a:r>
              <a:rPr kumimoji="1" lang="ja-JP" altLang="en-US" dirty="0"/>
              <a:t>謙虚</a:t>
            </a:r>
            <a:r>
              <a:rPr kumimoji="1" lang="ja-JP" altLang="en-US" dirty="0" smtClean="0"/>
              <a:t>というのは結果的に大きな武器となることを知ってください。</a:t>
            </a:r>
            <a:endParaRPr kumimoji="1" lang="ja-JP" altLang="en-US" dirty="0"/>
          </a:p>
        </p:txBody>
      </p:sp>
    </p:spTree>
    <p:extLst>
      <p:ext uri="{BB962C8B-B14F-4D97-AF65-F5344CB8AC3E}">
        <p14:creationId xmlns:p14="http://schemas.microsoft.com/office/powerpoint/2010/main" val="1590859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barn(inVertical)">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barn(inVertical)">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barn(inVertical)">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barn(inVertical)">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45" presetClass="entr" presetSubtype="0"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2000"/>
                                        <p:tgtEl>
                                          <p:spTgt spid="3">
                                            <p:txEl>
                                              <p:pRg st="6" end="6"/>
                                            </p:txEl>
                                          </p:spTgt>
                                        </p:tgtEl>
                                      </p:cBhvr>
                                    </p:animEffect>
                                    <p:anim calcmode="lin" valueType="num">
                                      <p:cBhvr>
                                        <p:cTn id="46" dur="20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47" dur="20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557784" y="1371600"/>
            <a:ext cx="7900416" cy="4983479"/>
          </a:xfrm>
        </p:spPr>
        <p:txBody>
          <a:bodyPr>
            <a:normAutofit lnSpcReduction="10000"/>
          </a:bodyPr>
          <a:lstStyle/>
          <a:p>
            <a:pPr marL="0" indent="0">
              <a:buNone/>
            </a:pPr>
            <a:r>
              <a:rPr lang="ja-JP" altLang="en-US" sz="2800" dirty="0"/>
              <a:t>嫌</a:t>
            </a:r>
            <a:r>
              <a:rPr lang="ja-JP" altLang="en-US" sz="2800" dirty="0" smtClean="0"/>
              <a:t>なことを言う人は相手にしない。</a:t>
            </a:r>
            <a:endParaRPr lang="en-US" altLang="ja-JP" sz="2800" dirty="0" smtClean="0"/>
          </a:p>
          <a:p>
            <a:pPr marL="0" indent="0">
              <a:buNone/>
            </a:pPr>
            <a:endParaRPr kumimoji="1" lang="en-US" altLang="ja-JP" dirty="0"/>
          </a:p>
          <a:p>
            <a:pPr marL="0" indent="0">
              <a:buNone/>
            </a:pPr>
            <a:r>
              <a:rPr lang="ja-JP" altLang="en-US" dirty="0" smtClean="0"/>
              <a:t>相手を不愉快にさせるためにイヤなことを言う人は確実に存在する。</a:t>
            </a:r>
            <a:endParaRPr lang="en-US" altLang="ja-JP" dirty="0" smtClean="0"/>
          </a:p>
          <a:p>
            <a:pPr marL="0" indent="0">
              <a:buNone/>
            </a:pPr>
            <a:r>
              <a:rPr lang="ja-JP" altLang="en-US" dirty="0" smtClean="0"/>
              <a:t>こういう人は非難すべき人ではあるが同情をしてあげなければならない存在でもある。</a:t>
            </a:r>
            <a:endParaRPr lang="en-US" altLang="ja-JP" dirty="0" smtClean="0"/>
          </a:p>
          <a:p>
            <a:pPr marL="0" indent="0">
              <a:buNone/>
            </a:pPr>
            <a:r>
              <a:rPr lang="ja-JP" altLang="en-US" dirty="0" smtClean="0"/>
              <a:t>こういう人は攻撃しやすい人をみつけると、その人をけなし、気分を悪くしてやろうと考える習性をもっている。</a:t>
            </a:r>
            <a:endParaRPr lang="en-US" altLang="ja-JP" dirty="0" smtClean="0"/>
          </a:p>
          <a:p>
            <a:pPr marL="0" indent="0">
              <a:buNone/>
            </a:pPr>
            <a:r>
              <a:rPr lang="ja-JP" altLang="en-US" dirty="0" smtClean="0"/>
              <a:t>こういう人はできる限り避けるのがコツだ。</a:t>
            </a:r>
            <a:endParaRPr lang="en-US" altLang="ja-JP" dirty="0" smtClean="0"/>
          </a:p>
          <a:p>
            <a:pPr marL="0" indent="0">
              <a:buNone/>
            </a:pPr>
            <a:r>
              <a:rPr lang="ja-JP" altLang="en-US" dirty="0" smtClean="0"/>
              <a:t>うまく返してやろうと考えると逆効果だ。</a:t>
            </a:r>
            <a:endParaRPr lang="en-US" altLang="ja-JP" dirty="0" smtClean="0"/>
          </a:p>
          <a:p>
            <a:pPr marL="0" indent="0">
              <a:buNone/>
            </a:pPr>
            <a:r>
              <a:rPr lang="ja-JP" altLang="en-US" dirty="0" smtClean="0"/>
              <a:t>何も言わずに微笑むとか適当に受け流して自分の事に集中するべきである。</a:t>
            </a:r>
            <a:endParaRPr kumimoji="1" lang="ja-JP" altLang="en-US" dirty="0"/>
          </a:p>
        </p:txBody>
      </p:sp>
    </p:spTree>
    <p:extLst>
      <p:ext uri="{BB962C8B-B14F-4D97-AF65-F5344CB8AC3E}">
        <p14:creationId xmlns:p14="http://schemas.microsoft.com/office/powerpoint/2010/main" val="279713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barn(inVertical)">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barn(inVertical)">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barn(inVertical)">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barn(inVertical)">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barn(inVertical)">
                                      <p:cBhvr>
                                        <p:cTn id="45" dur="500"/>
                                        <p:tgtEl>
                                          <p:spTgt spid="3">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45" presetClass="entr" presetSubtype="0" fill="hold"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2000"/>
                                        <p:tgtEl>
                                          <p:spTgt spid="3">
                                            <p:txEl>
                                              <p:pRg st="7" end="7"/>
                                            </p:txEl>
                                          </p:spTgt>
                                        </p:tgtEl>
                                      </p:cBhvr>
                                    </p:animEffect>
                                    <p:anim calcmode="lin" valueType="num">
                                      <p:cBhvr>
                                        <p:cTn id="51" dur="2000" fill="hold"/>
                                        <p:tgtEl>
                                          <p:spTgt spid="3">
                                            <p:txEl>
                                              <p:pRg st="7" end="7"/>
                                            </p:txEl>
                                          </p:spTgt>
                                        </p:tgtEl>
                                        <p:attrNameLst>
                                          <p:attrName>ppt_w</p:attrName>
                                        </p:attrNameLst>
                                      </p:cBhvr>
                                      <p:tavLst>
                                        <p:tav tm="0" fmla="#ppt_w*sin(2.5*pi*$)">
                                          <p:val>
                                            <p:fltVal val="0"/>
                                          </p:val>
                                        </p:tav>
                                        <p:tav tm="100000">
                                          <p:val>
                                            <p:fltVal val="1"/>
                                          </p:val>
                                        </p:tav>
                                      </p:tavLst>
                                    </p:anim>
                                    <p:anim calcmode="lin" valueType="num">
                                      <p:cBhvr>
                                        <p:cTn id="52" dur="200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685330" y="868680"/>
            <a:ext cx="7772870" cy="5596127"/>
          </a:xfrm>
        </p:spPr>
        <p:txBody>
          <a:bodyPr>
            <a:normAutofit fontScale="85000" lnSpcReduction="10000"/>
          </a:bodyPr>
          <a:lstStyle/>
          <a:p>
            <a:pPr marL="0" indent="0">
              <a:buNone/>
            </a:pPr>
            <a:r>
              <a:rPr kumimoji="1" lang="ja-JP" altLang="en-US" sz="3000" dirty="0" smtClean="0"/>
              <a:t>・相談の仕方を考える。</a:t>
            </a:r>
            <a:endParaRPr kumimoji="1" lang="en-US" altLang="ja-JP" sz="3000" dirty="0" smtClean="0"/>
          </a:p>
          <a:p>
            <a:pPr marL="0" indent="0">
              <a:buNone/>
            </a:pPr>
            <a:endParaRPr lang="en-US" altLang="ja-JP" dirty="0"/>
          </a:p>
          <a:p>
            <a:pPr marL="0" indent="0">
              <a:buNone/>
            </a:pPr>
            <a:r>
              <a:rPr kumimoji="1" lang="ja-JP" altLang="en-US" dirty="0" smtClean="0"/>
              <a:t>仕事をしていく中で、理不尽なことを言われたり</a:t>
            </a:r>
            <a:r>
              <a:rPr lang="ja-JP" altLang="en-US" dirty="0" smtClean="0"/>
              <a:t>行動と考えが一致せずストレスを感じることがある。</a:t>
            </a:r>
            <a:endParaRPr lang="en-US" altLang="ja-JP" dirty="0" smtClean="0"/>
          </a:p>
          <a:p>
            <a:pPr marL="0" indent="0">
              <a:buNone/>
            </a:pPr>
            <a:r>
              <a:rPr lang="ja-JP" altLang="en-US" dirty="0" smtClean="0"/>
              <a:t>人は、不満に思うことを他人に聞いてもらいたい、共感してもらいたいという本質がある。相談者が一方的に他人に愚痴を言い、聞く側はストレスを感じた経験はみなさんもあると思う。</a:t>
            </a:r>
            <a:endParaRPr lang="en-US" altLang="ja-JP" dirty="0" smtClean="0"/>
          </a:p>
          <a:p>
            <a:pPr marL="0" indent="0">
              <a:buNone/>
            </a:pPr>
            <a:r>
              <a:rPr lang="ja-JP" altLang="en-US" dirty="0" smtClean="0"/>
              <a:t>聞いてもらう人はストレス発散になるものの聞いている人は逆にどう思うでしょうか。</a:t>
            </a:r>
            <a:endParaRPr lang="en-US" altLang="ja-JP" dirty="0" smtClean="0"/>
          </a:p>
          <a:p>
            <a:pPr marL="0" indent="0">
              <a:buNone/>
            </a:pPr>
            <a:r>
              <a:rPr lang="ja-JP" altLang="en-US" dirty="0" smtClean="0"/>
              <a:t>これでは、聞いてる側はうなずくことだけしかできず、二度と聞きたくないとなってしまうのが当たり前である。</a:t>
            </a:r>
            <a:endParaRPr lang="en-US" altLang="ja-JP" dirty="0" smtClean="0"/>
          </a:p>
          <a:p>
            <a:pPr marL="0" indent="0">
              <a:buNone/>
            </a:pPr>
            <a:r>
              <a:rPr lang="ja-JP" altLang="en-US" dirty="0" smtClean="0"/>
              <a:t>そこで、愚痴の言い方を変えてみる。俺、こんなこと言われたんだけど、どう思う？</a:t>
            </a:r>
            <a:endParaRPr lang="en-US" altLang="ja-JP" dirty="0" smtClean="0"/>
          </a:p>
          <a:p>
            <a:pPr marL="0" indent="0">
              <a:buNone/>
            </a:pPr>
            <a:r>
              <a:rPr lang="ja-JP" altLang="en-US" dirty="0" smtClean="0"/>
              <a:t>すべて相談相手に疑問文として問いかける方法である。</a:t>
            </a:r>
            <a:endParaRPr lang="en-US" altLang="ja-JP" dirty="0" smtClean="0"/>
          </a:p>
          <a:p>
            <a:pPr marL="0" indent="0">
              <a:buNone/>
            </a:pPr>
            <a:r>
              <a:rPr lang="ja-JP" altLang="en-US" dirty="0" smtClean="0"/>
              <a:t>相手の意見と自分の思いが一致した時に双方とも思うことは同じだったと共感し、どちらもストレスがたまらない。良き相談相手となる。</a:t>
            </a:r>
            <a:endParaRPr kumimoji="1" lang="ja-JP" altLang="en-US" dirty="0"/>
          </a:p>
        </p:txBody>
      </p:sp>
    </p:spTree>
    <p:extLst>
      <p:ext uri="{BB962C8B-B14F-4D97-AF65-F5344CB8AC3E}">
        <p14:creationId xmlns:p14="http://schemas.microsoft.com/office/powerpoint/2010/main" val="3973397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barn(inVertical)">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barn(inVertical)">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barn(inVertical)">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barn(inVertical)">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barn(inVertical)">
                                      <p:cBhvr>
                                        <p:cTn id="45" dur="500"/>
                                        <p:tgtEl>
                                          <p:spTgt spid="3">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barn(inVertical)">
                                      <p:cBhvr>
                                        <p:cTn id="50" dur="500"/>
                                        <p:tgtEl>
                                          <p:spTgt spid="3">
                                            <p:txEl>
                                              <p:pRg st="7" end="7"/>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45" presetClass="entr" presetSubtype="0"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2000"/>
                                        <p:tgtEl>
                                          <p:spTgt spid="3">
                                            <p:txEl>
                                              <p:pRg st="8" end="8"/>
                                            </p:txEl>
                                          </p:spTgt>
                                        </p:tgtEl>
                                      </p:cBhvr>
                                    </p:animEffect>
                                    <p:anim calcmode="lin" valueType="num">
                                      <p:cBhvr>
                                        <p:cTn id="56" dur="2000" fill="hold"/>
                                        <p:tgtEl>
                                          <p:spTgt spid="3">
                                            <p:txEl>
                                              <p:pRg st="8" end="8"/>
                                            </p:txEl>
                                          </p:spTgt>
                                        </p:tgtEl>
                                        <p:attrNameLst>
                                          <p:attrName>ppt_w</p:attrName>
                                        </p:attrNameLst>
                                      </p:cBhvr>
                                      <p:tavLst>
                                        <p:tav tm="0" fmla="#ppt_w*sin(2.5*pi*$)">
                                          <p:val>
                                            <p:fltVal val="0"/>
                                          </p:val>
                                        </p:tav>
                                        <p:tav tm="100000">
                                          <p:val>
                                            <p:fltVal val="1"/>
                                          </p:val>
                                        </p:tav>
                                      </p:tavLst>
                                    </p:anim>
                                    <p:anim calcmode="lin" valueType="num">
                                      <p:cBhvr>
                                        <p:cTn id="57" dur="2000" fill="hold"/>
                                        <p:tgtEl>
                                          <p:spTgt spid="3">
                                            <p:txEl>
                                              <p:pRg st="8" end="8"/>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685330" y="1078992"/>
            <a:ext cx="7772870" cy="5596128"/>
          </a:xfrm>
        </p:spPr>
        <p:txBody>
          <a:bodyPr>
            <a:normAutofit fontScale="92500" lnSpcReduction="10000"/>
          </a:bodyPr>
          <a:lstStyle/>
          <a:p>
            <a:pPr marL="0" indent="0">
              <a:buNone/>
            </a:pPr>
            <a:r>
              <a:rPr kumimoji="1" lang="ja-JP" altLang="en-US" sz="2800" dirty="0" smtClean="0"/>
              <a:t>・他人に期待しない。</a:t>
            </a:r>
            <a:endParaRPr kumimoji="1" lang="en-US" altLang="ja-JP" sz="2800" dirty="0" smtClean="0"/>
          </a:p>
          <a:p>
            <a:pPr marL="0" indent="0">
              <a:buNone/>
            </a:pPr>
            <a:endParaRPr lang="en-US" altLang="ja-JP" dirty="0"/>
          </a:p>
          <a:p>
            <a:pPr marL="0" indent="0">
              <a:buNone/>
            </a:pPr>
            <a:r>
              <a:rPr kumimoji="1" lang="ja-JP" altLang="en-US" dirty="0" smtClean="0"/>
              <a:t>私たちは他人がほとんど自分と同じ行動をとるのだと思いがちである。</a:t>
            </a:r>
            <a:endParaRPr kumimoji="1" lang="en-US" altLang="ja-JP" dirty="0" smtClean="0"/>
          </a:p>
          <a:p>
            <a:pPr marL="0" indent="0">
              <a:buNone/>
            </a:pPr>
            <a:r>
              <a:rPr kumimoji="1" lang="ja-JP" altLang="en-US" dirty="0" smtClean="0"/>
              <a:t>だから、他人が意外な行動をとると、腹を立て、がっかりしたり、心配になったりする。</a:t>
            </a:r>
            <a:endParaRPr kumimoji="1" lang="en-US" altLang="ja-JP" dirty="0" smtClean="0"/>
          </a:p>
          <a:p>
            <a:pPr marL="0" indent="0">
              <a:buNone/>
            </a:pPr>
            <a:r>
              <a:rPr kumimoji="1" lang="ja-JP" altLang="en-US" dirty="0" smtClean="0"/>
              <a:t>かなりよく知っている人でない限り他人の行動を予測できる確率は五分五分である。</a:t>
            </a:r>
            <a:endParaRPr kumimoji="1" lang="en-US" altLang="ja-JP" dirty="0" smtClean="0"/>
          </a:p>
          <a:p>
            <a:pPr marL="0" indent="0">
              <a:buNone/>
            </a:pPr>
            <a:r>
              <a:rPr kumimoji="1" lang="ja-JP" altLang="en-US" dirty="0" smtClean="0"/>
              <a:t>自分の行動が周囲の環境や人生経験の独自の組み合わせのように、他人の行動もその人なりの背景によって形成されている。</a:t>
            </a:r>
            <a:endParaRPr kumimoji="1" lang="en-US" altLang="ja-JP" dirty="0" smtClean="0"/>
          </a:p>
          <a:p>
            <a:pPr marL="0" indent="0">
              <a:buNone/>
            </a:pPr>
            <a:r>
              <a:rPr kumimoji="1" lang="ja-JP" altLang="en-US" dirty="0" smtClean="0"/>
              <a:t>このように一人ひとり個性があるからこそ他人の行動が理解しづらいことが起きてくる。</a:t>
            </a:r>
            <a:endParaRPr kumimoji="1" lang="en-US" altLang="ja-JP" dirty="0" smtClean="0"/>
          </a:p>
          <a:p>
            <a:pPr marL="0" indent="0">
              <a:buNone/>
            </a:pPr>
            <a:r>
              <a:rPr kumimoji="1" lang="ja-JP" altLang="en-US" dirty="0" smtClean="0"/>
              <a:t>このことから、他人に期待するのではなく、時として自分の行動や行いを改めることが重要であることを理解して他人に期待</a:t>
            </a:r>
            <a:r>
              <a:rPr kumimoji="1" lang="ja-JP" altLang="en-US" dirty="0" err="1" smtClean="0"/>
              <a:t>するの</a:t>
            </a:r>
            <a:r>
              <a:rPr kumimoji="1" lang="ja-JP" altLang="en-US" dirty="0" smtClean="0"/>
              <a:t>はやめるべき。</a:t>
            </a:r>
            <a:endParaRPr kumimoji="1" lang="ja-JP" altLang="en-US" dirty="0"/>
          </a:p>
        </p:txBody>
      </p:sp>
    </p:spTree>
    <p:extLst>
      <p:ext uri="{BB962C8B-B14F-4D97-AF65-F5344CB8AC3E}">
        <p14:creationId xmlns:p14="http://schemas.microsoft.com/office/powerpoint/2010/main" val="8486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barn(inVertical)">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barn(inVertical)">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barn(inVertical)">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barn(inVertical)">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barn(inVertical)">
                                      <p:cBhvr>
                                        <p:cTn id="45" dur="500"/>
                                        <p:tgtEl>
                                          <p:spTgt spid="3">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45" presetClass="entr" presetSubtype="0" fill="hold"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2000"/>
                                        <p:tgtEl>
                                          <p:spTgt spid="3">
                                            <p:txEl>
                                              <p:pRg st="7" end="7"/>
                                            </p:txEl>
                                          </p:spTgt>
                                        </p:tgtEl>
                                      </p:cBhvr>
                                    </p:animEffect>
                                    <p:anim calcmode="lin" valueType="num">
                                      <p:cBhvr>
                                        <p:cTn id="51" dur="2000" fill="hold"/>
                                        <p:tgtEl>
                                          <p:spTgt spid="3">
                                            <p:txEl>
                                              <p:pRg st="7" end="7"/>
                                            </p:txEl>
                                          </p:spTgt>
                                        </p:tgtEl>
                                        <p:attrNameLst>
                                          <p:attrName>ppt_w</p:attrName>
                                        </p:attrNameLst>
                                      </p:cBhvr>
                                      <p:tavLst>
                                        <p:tav tm="0" fmla="#ppt_w*sin(2.5*pi*$)">
                                          <p:val>
                                            <p:fltVal val="0"/>
                                          </p:val>
                                        </p:tav>
                                        <p:tav tm="100000">
                                          <p:val>
                                            <p:fltVal val="1"/>
                                          </p:val>
                                        </p:tav>
                                      </p:tavLst>
                                    </p:anim>
                                    <p:anim calcmode="lin" valueType="num">
                                      <p:cBhvr>
                                        <p:cTn id="52" dur="200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657898" y="1335025"/>
            <a:ext cx="7772870" cy="5166360"/>
          </a:xfrm>
        </p:spPr>
        <p:txBody>
          <a:bodyPr/>
          <a:lstStyle/>
          <a:p>
            <a:pPr marL="0" indent="0">
              <a:buNone/>
            </a:pPr>
            <a:r>
              <a:rPr kumimoji="1" lang="ja-JP" altLang="en-US" sz="2800" dirty="0" smtClean="0"/>
              <a:t>・感謝の言葉やほめ言葉はすぐに口にする。</a:t>
            </a:r>
            <a:endParaRPr kumimoji="1" lang="en-US" altLang="ja-JP" sz="2800" dirty="0" smtClean="0"/>
          </a:p>
          <a:p>
            <a:pPr marL="0" indent="0">
              <a:buNone/>
            </a:pPr>
            <a:endParaRPr lang="en-US" altLang="ja-JP" dirty="0"/>
          </a:p>
          <a:p>
            <a:pPr marL="0" indent="0">
              <a:buNone/>
            </a:pPr>
            <a:r>
              <a:rPr kumimoji="1" lang="ja-JP" altLang="en-US" dirty="0" smtClean="0"/>
              <a:t>誰かがいい仕事などをした場合は能力、技術、部下、上司に関係なくいい仕事をしましたねと声をかけることもいいことである。</a:t>
            </a:r>
            <a:endParaRPr kumimoji="1" lang="en-US" altLang="ja-JP" dirty="0" smtClean="0"/>
          </a:p>
          <a:p>
            <a:pPr marL="0" indent="0">
              <a:buNone/>
            </a:pPr>
            <a:r>
              <a:rPr kumimoji="1" lang="ja-JP" altLang="en-US" dirty="0" smtClean="0"/>
              <a:t>人は自分価値を認められれば、もっと頑張ろうという気持ちになれる。</a:t>
            </a:r>
            <a:endParaRPr kumimoji="1" lang="en-US" altLang="ja-JP" dirty="0" smtClean="0"/>
          </a:p>
          <a:p>
            <a:pPr marL="0" indent="0">
              <a:buNone/>
            </a:pPr>
            <a:r>
              <a:rPr kumimoji="1" lang="ja-JP" altLang="en-US" dirty="0" smtClean="0"/>
              <a:t>ほめ言葉で大切なことは、相手に感謝の気持ちを表現することで自分が寛大な気持ちになり、向上心をさらにかきたてられる。</a:t>
            </a:r>
            <a:endParaRPr kumimoji="1" lang="en-US" altLang="ja-JP" dirty="0" smtClean="0"/>
          </a:p>
          <a:p>
            <a:pPr marL="0" indent="0">
              <a:buNone/>
            </a:pPr>
            <a:r>
              <a:rPr kumimoji="1" lang="ja-JP" altLang="en-US" dirty="0" smtClean="0"/>
              <a:t>しかし、ほめ言葉は誠実なものでなければならない。</a:t>
            </a:r>
            <a:endParaRPr kumimoji="1" lang="en-US" altLang="ja-JP" dirty="0" smtClean="0"/>
          </a:p>
          <a:p>
            <a:pPr marL="0" indent="0">
              <a:buNone/>
            </a:pPr>
            <a:r>
              <a:rPr kumimoji="1" lang="ja-JP" altLang="en-US" dirty="0" smtClean="0"/>
              <a:t>不誠実なほめ言葉はすぐに見抜かれるものである。</a:t>
            </a:r>
            <a:endParaRPr kumimoji="1" lang="en-US" altLang="ja-JP" dirty="0" smtClean="0"/>
          </a:p>
          <a:p>
            <a:pPr marL="0" indent="0">
              <a:buNone/>
            </a:pPr>
            <a:endParaRPr kumimoji="1" lang="ja-JP" altLang="en-US" dirty="0"/>
          </a:p>
        </p:txBody>
      </p:sp>
    </p:spTree>
    <p:extLst>
      <p:ext uri="{BB962C8B-B14F-4D97-AF65-F5344CB8AC3E}">
        <p14:creationId xmlns:p14="http://schemas.microsoft.com/office/powerpoint/2010/main" val="2769924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barn(inVertical)">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barn(inVertical)">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barn(inVertical)">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barn(inVertical)">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45" presetClass="entr" presetSubtype="0"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2000"/>
                                        <p:tgtEl>
                                          <p:spTgt spid="3">
                                            <p:txEl>
                                              <p:pRg st="6" end="6"/>
                                            </p:txEl>
                                          </p:spTgt>
                                        </p:tgtEl>
                                      </p:cBhvr>
                                    </p:animEffect>
                                    <p:anim calcmode="lin" valueType="num">
                                      <p:cBhvr>
                                        <p:cTn id="46" dur="20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47" dur="20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703150" y="1644717"/>
            <a:ext cx="7772870" cy="4216587"/>
          </a:xfrm>
        </p:spPr>
        <p:txBody>
          <a:bodyPr/>
          <a:lstStyle/>
          <a:p>
            <a:pPr marL="0" indent="0">
              <a:buNone/>
            </a:pPr>
            <a:r>
              <a:rPr kumimoji="1" lang="ja-JP" altLang="en-US" sz="2800" dirty="0" smtClean="0"/>
              <a:t>・相手の立場に常に立つ。</a:t>
            </a:r>
            <a:endParaRPr kumimoji="1" lang="en-US" altLang="ja-JP" sz="2800" dirty="0" smtClean="0"/>
          </a:p>
          <a:p>
            <a:pPr marL="0" indent="0">
              <a:buNone/>
            </a:pPr>
            <a:endParaRPr lang="en-US" altLang="ja-JP" dirty="0"/>
          </a:p>
          <a:p>
            <a:pPr marL="0" indent="0">
              <a:buNone/>
            </a:pPr>
            <a:r>
              <a:rPr kumimoji="1" lang="ja-JP" altLang="en-US" dirty="0" smtClean="0"/>
              <a:t>人間は</a:t>
            </a:r>
            <a:r>
              <a:rPr lang="ja-JP" altLang="en-US" dirty="0" smtClean="0"/>
              <a:t>放っていれば、必然的に自分本位になり、相手が見えなくなるもの。もし自分が相手の立場だったらと想像してみてください。</a:t>
            </a:r>
            <a:endParaRPr lang="en-US" altLang="ja-JP" dirty="0" smtClean="0"/>
          </a:p>
          <a:p>
            <a:pPr marL="0" indent="0">
              <a:buNone/>
            </a:pPr>
            <a:r>
              <a:rPr lang="ja-JP" altLang="en-US" dirty="0" smtClean="0"/>
              <a:t>そう考えることで相手に対し優しく接することができると思います。</a:t>
            </a:r>
            <a:endParaRPr lang="en-US" altLang="ja-JP" dirty="0" smtClean="0"/>
          </a:p>
          <a:p>
            <a:pPr marL="0" indent="0">
              <a:buNone/>
            </a:pPr>
            <a:r>
              <a:rPr lang="ja-JP" altLang="en-US" dirty="0" smtClean="0"/>
              <a:t>やがて、これが習慣化し、体に染みついていく。</a:t>
            </a:r>
            <a:endParaRPr lang="en-US" altLang="ja-JP" dirty="0" smtClean="0"/>
          </a:p>
          <a:p>
            <a:pPr marL="0" indent="0">
              <a:buNone/>
            </a:pPr>
            <a:r>
              <a:rPr lang="ja-JP" altLang="en-US" dirty="0" smtClean="0"/>
              <a:t>誰かのためにという気持ちで自然に行動できるようになる。これがよき理解者を呼び込み、よい結果をもたらすことになる。</a:t>
            </a:r>
            <a:endParaRPr kumimoji="1" lang="ja-JP" altLang="en-US" dirty="0"/>
          </a:p>
        </p:txBody>
      </p:sp>
    </p:spTree>
    <p:extLst>
      <p:ext uri="{BB962C8B-B14F-4D97-AF65-F5344CB8AC3E}">
        <p14:creationId xmlns:p14="http://schemas.microsoft.com/office/powerpoint/2010/main" val="790581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barn(inVertical)">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barn(inVertical)">
                                      <p:cBhvr>
                                        <p:cTn id="30" dur="500"/>
                                        <p:tgtEl>
                                          <p:spTgt spid="3">
                                            <p:txEl>
                                              <p:pRg st="3" end="3"/>
                                            </p:txEl>
                                          </p:spTgt>
                                        </p:tgtEl>
                                      </p:cBhvr>
                                    </p:animEffect>
                                  </p:childTnLst>
                                </p:cTn>
                              </p:par>
                              <p:par>
                                <p:cTn id="31" presetID="16" presetClass="entr" presetSubtype="21"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barn(inVertical)">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barn(inVertical)">
                                      <p:cBhvr>
                                        <p:cTn id="3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685330" y="1179576"/>
            <a:ext cx="7772870" cy="5102351"/>
          </a:xfrm>
        </p:spPr>
        <p:txBody>
          <a:bodyPr>
            <a:normAutofit fontScale="92500"/>
          </a:bodyPr>
          <a:lstStyle/>
          <a:p>
            <a:pPr marL="0" indent="0">
              <a:buNone/>
            </a:pPr>
            <a:r>
              <a:rPr kumimoji="1" lang="ja-JP" altLang="en-US" sz="3000" dirty="0" smtClean="0"/>
              <a:t>・自己中心的な人から遠ざかる。</a:t>
            </a:r>
            <a:endParaRPr kumimoji="1" lang="en-US" altLang="ja-JP" sz="3000" dirty="0" smtClean="0"/>
          </a:p>
          <a:p>
            <a:pPr marL="0" indent="0">
              <a:buNone/>
            </a:pPr>
            <a:endParaRPr lang="en-US" altLang="ja-JP" dirty="0"/>
          </a:p>
          <a:p>
            <a:pPr marL="0" indent="0">
              <a:buNone/>
            </a:pPr>
            <a:r>
              <a:rPr kumimoji="1" lang="ja-JP" altLang="en-US" dirty="0" smtClean="0"/>
              <a:t>いつも、人から世話になっておきながら、いっさいお返しをしないで平気でいる人がいる。これは、明らかな一方的な関係です。</a:t>
            </a:r>
            <a:endParaRPr kumimoji="1" lang="en-US" altLang="ja-JP" dirty="0" smtClean="0"/>
          </a:p>
          <a:p>
            <a:pPr marL="0" indent="0">
              <a:buNone/>
            </a:pPr>
            <a:r>
              <a:rPr kumimoji="1" lang="ja-JP" altLang="en-US" dirty="0" smtClean="0"/>
              <a:t>あなたも不快な思いをしたことは多々あるはずです。</a:t>
            </a:r>
            <a:endParaRPr kumimoji="1" lang="en-US" altLang="ja-JP" dirty="0" smtClean="0"/>
          </a:p>
          <a:p>
            <a:pPr marL="0" indent="0">
              <a:buNone/>
            </a:pPr>
            <a:r>
              <a:rPr kumimoji="1" lang="ja-JP" altLang="en-US" dirty="0" smtClean="0"/>
              <a:t>そんな人が自分を反省することもなく頼みごとをしなくなる可能性はまずないと考えてもいい。</a:t>
            </a:r>
            <a:endParaRPr kumimoji="1" lang="en-US" altLang="ja-JP" dirty="0" smtClean="0"/>
          </a:p>
          <a:p>
            <a:pPr marL="0" indent="0">
              <a:buNone/>
            </a:pPr>
            <a:r>
              <a:rPr kumimoji="1" lang="ja-JP" altLang="en-US" dirty="0" smtClean="0"/>
              <a:t>こんな人が今度、頼みごとをしてきたときにはどう対応するべきだろうか？</a:t>
            </a:r>
            <a:endParaRPr kumimoji="1" lang="en-US" altLang="ja-JP" dirty="0" smtClean="0"/>
          </a:p>
          <a:p>
            <a:pPr marL="0" indent="0">
              <a:buNone/>
            </a:pPr>
            <a:r>
              <a:rPr lang="ja-JP" altLang="en-US" dirty="0" smtClean="0"/>
              <a:t>答えはノー（え～またですか～）と言えばいい。</a:t>
            </a:r>
            <a:endParaRPr lang="en-US" altLang="ja-JP" dirty="0" smtClean="0"/>
          </a:p>
          <a:p>
            <a:pPr marL="0" indent="0">
              <a:buNone/>
            </a:pPr>
            <a:r>
              <a:rPr lang="ja-JP" altLang="en-US" dirty="0" smtClean="0"/>
              <a:t>嫌な顔をすることも重要です。</a:t>
            </a:r>
            <a:endParaRPr lang="en-US" altLang="ja-JP" dirty="0" smtClean="0"/>
          </a:p>
          <a:p>
            <a:pPr marL="0" indent="0">
              <a:buNone/>
            </a:pPr>
            <a:r>
              <a:rPr lang="ja-JP" altLang="en-US" dirty="0" smtClean="0"/>
              <a:t>相手に気を使わせるくらいイヤな態度を示す勇気を持とう。</a:t>
            </a:r>
            <a:endParaRPr kumimoji="1" lang="en-US" altLang="ja-JP" dirty="0" smtClean="0"/>
          </a:p>
        </p:txBody>
      </p:sp>
    </p:spTree>
    <p:extLst>
      <p:ext uri="{BB962C8B-B14F-4D97-AF65-F5344CB8AC3E}">
        <p14:creationId xmlns:p14="http://schemas.microsoft.com/office/powerpoint/2010/main" val="484699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barn(inVertical)">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barn(inVertical)">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barn(inVertical)">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barn(inVertical)">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45" presetClass="entr" presetSubtype="0"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2000"/>
                                        <p:tgtEl>
                                          <p:spTgt spid="3">
                                            <p:txEl>
                                              <p:pRg st="6" end="6"/>
                                            </p:txEl>
                                          </p:spTgt>
                                        </p:tgtEl>
                                      </p:cBhvr>
                                    </p:animEffect>
                                    <p:anim calcmode="lin" valueType="num">
                                      <p:cBhvr>
                                        <p:cTn id="46" dur="20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47" dur="20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barn(inVertical)">
                                      <p:cBhvr>
                                        <p:cTn id="52" dur="500"/>
                                        <p:tgtEl>
                                          <p:spTgt spid="3">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Effect transition="in" filter="barn(inVertical)">
                                      <p:cBhvr>
                                        <p:cTn id="5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794660" y="1230067"/>
            <a:ext cx="7772870" cy="5065775"/>
          </a:xfrm>
        </p:spPr>
        <p:txBody>
          <a:bodyPr/>
          <a:lstStyle/>
          <a:p>
            <a:pPr marL="0" indent="0">
              <a:buNone/>
            </a:pPr>
            <a:r>
              <a:rPr kumimoji="1" lang="ja-JP" altLang="en-US" sz="2800" dirty="0" smtClean="0"/>
              <a:t>・いい人をやめる。</a:t>
            </a:r>
            <a:endParaRPr kumimoji="1" lang="en-US" altLang="ja-JP" sz="2800" dirty="0" smtClean="0"/>
          </a:p>
          <a:p>
            <a:pPr marL="0" indent="0">
              <a:buNone/>
            </a:pPr>
            <a:endParaRPr lang="en-US" altLang="ja-JP" dirty="0" smtClean="0"/>
          </a:p>
          <a:p>
            <a:pPr marL="0" indent="0">
              <a:buNone/>
            </a:pPr>
            <a:r>
              <a:rPr lang="ja-JP" altLang="en-US" dirty="0"/>
              <a:t>仕事</a:t>
            </a:r>
            <a:r>
              <a:rPr lang="ja-JP" altLang="en-US" dirty="0" smtClean="0"/>
              <a:t>をしていく中で相手を助けるべきかを決める合理的な基準は下記のとおりである。</a:t>
            </a:r>
            <a:endParaRPr lang="en-US" altLang="ja-JP" dirty="0" smtClean="0"/>
          </a:p>
          <a:p>
            <a:pPr marL="0" indent="0">
              <a:buNone/>
            </a:pPr>
            <a:endParaRPr lang="en-US" altLang="ja-JP" dirty="0"/>
          </a:p>
          <a:p>
            <a:pPr marL="0" indent="0">
              <a:buNone/>
            </a:pPr>
            <a:r>
              <a:rPr lang="ja-JP" altLang="en-US" dirty="0" smtClean="0"/>
              <a:t>１、頼まれたことが本当に重要なら助ける。</a:t>
            </a:r>
            <a:endParaRPr lang="en-US" altLang="ja-JP" dirty="0" smtClean="0"/>
          </a:p>
          <a:p>
            <a:pPr marL="0" indent="0">
              <a:buNone/>
            </a:pPr>
            <a:r>
              <a:rPr lang="ja-JP" altLang="en-US" dirty="0" smtClean="0"/>
              <a:t>２、相手が自分だけでできないのなら助ける。</a:t>
            </a:r>
            <a:endParaRPr lang="en-US" altLang="ja-JP" dirty="0" smtClean="0"/>
          </a:p>
          <a:p>
            <a:pPr marL="0" indent="0">
              <a:buNone/>
            </a:pPr>
            <a:r>
              <a:rPr lang="ja-JP" altLang="en-US" dirty="0" smtClean="0"/>
              <a:t>３、自分で問題を作り出した人には自分で解決させる。</a:t>
            </a:r>
            <a:endParaRPr lang="en-US" altLang="ja-JP" dirty="0" smtClean="0"/>
          </a:p>
          <a:p>
            <a:pPr marL="0" indent="0">
              <a:buNone/>
            </a:pPr>
            <a:r>
              <a:rPr lang="ja-JP" altLang="en-US" dirty="0" smtClean="0"/>
              <a:t>４、あなたを助けてくれたことのある人ならば、きっちりお返しをする。</a:t>
            </a:r>
            <a:endParaRPr lang="en-US" altLang="ja-JP" dirty="0" smtClean="0"/>
          </a:p>
          <a:p>
            <a:pPr marL="0" indent="0">
              <a:buNone/>
            </a:pPr>
            <a:endParaRPr lang="en-US" altLang="ja-JP" dirty="0"/>
          </a:p>
        </p:txBody>
      </p:sp>
    </p:spTree>
    <p:extLst>
      <p:ext uri="{BB962C8B-B14F-4D97-AF65-F5344CB8AC3E}">
        <p14:creationId xmlns:p14="http://schemas.microsoft.com/office/powerpoint/2010/main" val="1269131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barn(inVertical)">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barn(inVertical)">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barn(inVertical)">
                                      <p:cBhvr>
                                        <p:cTn id="35" dur="500"/>
                                        <p:tgtEl>
                                          <p:spTgt spid="3">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barn(inVertical)">
                                      <p:cBhvr>
                                        <p:cTn id="40" dur="500"/>
                                        <p:tgtEl>
                                          <p:spTgt spid="3">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Effect transition="in" filter="barn(inVertical)">
                                      <p:cBhvr>
                                        <p:cTn id="4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784722" y="979203"/>
            <a:ext cx="7772870" cy="4946903"/>
          </a:xfrm>
        </p:spPr>
        <p:txBody>
          <a:bodyPr>
            <a:normAutofit lnSpcReduction="10000"/>
          </a:bodyPr>
          <a:lstStyle/>
          <a:p>
            <a:pPr marL="0" indent="0">
              <a:buNone/>
            </a:pPr>
            <a:r>
              <a:rPr kumimoji="1" lang="ja-JP" altLang="en-US" sz="2800" dirty="0" smtClean="0"/>
              <a:t>・断るべきことは断る。</a:t>
            </a:r>
            <a:endParaRPr kumimoji="1" lang="en-US" altLang="ja-JP" sz="2800" dirty="0" smtClean="0"/>
          </a:p>
          <a:p>
            <a:pPr marL="0" indent="0">
              <a:buNone/>
            </a:pPr>
            <a:endParaRPr lang="en-US" altLang="ja-JP" dirty="0"/>
          </a:p>
          <a:p>
            <a:pPr marL="0" indent="0">
              <a:buNone/>
            </a:pPr>
            <a:r>
              <a:rPr lang="ja-JP" altLang="en-US" dirty="0"/>
              <a:t>頼</a:t>
            </a:r>
            <a:r>
              <a:rPr lang="ja-JP" altLang="en-US" dirty="0" smtClean="0"/>
              <a:t>みごとをしてくる人を助けてはいけないのは、次の場合である</a:t>
            </a:r>
            <a:endParaRPr lang="en-US" altLang="ja-JP" dirty="0" smtClean="0"/>
          </a:p>
          <a:p>
            <a:pPr marL="0" indent="0">
              <a:buNone/>
            </a:pPr>
            <a:endParaRPr kumimoji="1" lang="en-US" altLang="ja-JP" dirty="0"/>
          </a:p>
          <a:p>
            <a:pPr marL="0" indent="0">
              <a:buNone/>
            </a:pPr>
            <a:r>
              <a:rPr lang="en-US" altLang="ja-JP" dirty="0" smtClean="0"/>
              <a:t>※</a:t>
            </a:r>
            <a:r>
              <a:rPr lang="ja-JP" altLang="en-US" dirty="0" smtClean="0"/>
              <a:t>理不尽な要求でくる場合</a:t>
            </a:r>
            <a:endParaRPr lang="en-US" altLang="ja-JP" dirty="0" smtClean="0"/>
          </a:p>
          <a:p>
            <a:pPr marL="0" indent="0">
              <a:buNone/>
            </a:pPr>
            <a:r>
              <a:rPr kumimoji="1" lang="en-US" altLang="ja-JP" dirty="0" smtClean="0"/>
              <a:t>※</a:t>
            </a:r>
            <a:r>
              <a:rPr kumimoji="1" lang="ja-JP" altLang="en-US" dirty="0" smtClean="0"/>
              <a:t>自分にその気がない場合</a:t>
            </a:r>
            <a:endParaRPr kumimoji="1" lang="en-US" altLang="ja-JP" dirty="0" smtClean="0"/>
          </a:p>
          <a:p>
            <a:pPr marL="0" indent="0">
              <a:buNone/>
            </a:pPr>
            <a:r>
              <a:rPr lang="en-US" altLang="ja-JP" dirty="0" smtClean="0"/>
              <a:t>※</a:t>
            </a:r>
            <a:r>
              <a:rPr lang="ja-JP" altLang="en-US" dirty="0" smtClean="0"/>
              <a:t>自分の信条に反する場合</a:t>
            </a:r>
            <a:endParaRPr lang="en-US" altLang="ja-JP" dirty="0" smtClean="0"/>
          </a:p>
          <a:p>
            <a:pPr marL="0" indent="0">
              <a:buNone/>
            </a:pPr>
            <a:r>
              <a:rPr kumimoji="1" lang="en-US" altLang="ja-JP" dirty="0" smtClean="0"/>
              <a:t>※</a:t>
            </a:r>
            <a:r>
              <a:rPr kumimoji="1" lang="ja-JP" altLang="en-US" dirty="0" smtClean="0"/>
              <a:t>相手が自分でできることを頼んできた場合</a:t>
            </a:r>
            <a:endParaRPr kumimoji="1" lang="en-US" altLang="ja-JP" dirty="0" smtClean="0"/>
          </a:p>
          <a:p>
            <a:pPr marL="0" indent="0">
              <a:buNone/>
            </a:pPr>
            <a:r>
              <a:rPr lang="ja-JP" altLang="en-US" dirty="0" smtClean="0"/>
              <a:t>今まで、相手の頼みごとを聞き入れてきたなら急に断るのは難しいかもしれないが、ノーと言える機会が増えるにあたって楽に断ることが出来る。</a:t>
            </a:r>
            <a:endParaRPr kumimoji="1" lang="en-US" altLang="ja-JP" dirty="0" smtClean="0"/>
          </a:p>
          <a:p>
            <a:pPr marL="0" indent="0">
              <a:buNone/>
            </a:pPr>
            <a:endParaRPr lang="en-US" altLang="ja-JP" dirty="0"/>
          </a:p>
          <a:p>
            <a:pPr marL="0" indent="0">
              <a:buNone/>
            </a:pPr>
            <a:endParaRPr kumimoji="1" lang="ja-JP" altLang="en-US" dirty="0"/>
          </a:p>
        </p:txBody>
      </p:sp>
    </p:spTree>
    <p:extLst>
      <p:ext uri="{BB962C8B-B14F-4D97-AF65-F5344CB8AC3E}">
        <p14:creationId xmlns:p14="http://schemas.microsoft.com/office/powerpoint/2010/main" val="1235685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2000"/>
                                        <p:tgtEl>
                                          <p:spTgt spid="3">
                                            <p:txEl>
                                              <p:pRg st="2" end="2"/>
                                            </p:txEl>
                                          </p:spTgt>
                                        </p:tgtEl>
                                      </p:cBhvr>
                                    </p:animEffect>
                                    <p:anim calcmode="lin" valueType="num">
                                      <p:cBhvr>
                                        <p:cTn id="26"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7"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arn(inVertical)">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barn(inVertical)">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5" presetClass="entr" presetSubtype="0" fill="hold"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2000"/>
                                        <p:tgtEl>
                                          <p:spTgt spid="3">
                                            <p:txEl>
                                              <p:pRg st="8" end="8"/>
                                            </p:txEl>
                                          </p:spTgt>
                                        </p:tgtEl>
                                      </p:cBhvr>
                                    </p:animEffect>
                                    <p:anim calcmode="lin" valueType="num">
                                      <p:cBhvr>
                                        <p:cTn id="53" dur="2000" fill="hold"/>
                                        <p:tgtEl>
                                          <p:spTgt spid="3">
                                            <p:txEl>
                                              <p:pRg st="8" end="8"/>
                                            </p:txEl>
                                          </p:spTgt>
                                        </p:tgtEl>
                                        <p:attrNameLst>
                                          <p:attrName>ppt_w</p:attrName>
                                        </p:attrNameLst>
                                      </p:cBhvr>
                                      <p:tavLst>
                                        <p:tav tm="0" fmla="#ppt_w*sin(2.5*pi*$)">
                                          <p:val>
                                            <p:fltVal val="0"/>
                                          </p:val>
                                        </p:tav>
                                        <p:tav tm="100000">
                                          <p:val>
                                            <p:fltVal val="1"/>
                                          </p:val>
                                        </p:tav>
                                      </p:tavLst>
                                    </p:anim>
                                    <p:anim calcmode="lin" valueType="num">
                                      <p:cBhvr>
                                        <p:cTn id="54" dur="2000" fill="hold"/>
                                        <p:tgtEl>
                                          <p:spTgt spid="3">
                                            <p:txEl>
                                              <p:pRg st="8" end="8"/>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685330" y="1435608"/>
            <a:ext cx="7772870" cy="4837175"/>
          </a:xfrm>
        </p:spPr>
        <p:txBody>
          <a:bodyPr>
            <a:normAutofit lnSpcReduction="10000"/>
          </a:bodyPr>
          <a:lstStyle/>
          <a:p>
            <a:pPr marL="0" indent="0">
              <a:buNone/>
            </a:pPr>
            <a:r>
              <a:rPr kumimoji="1" lang="ja-JP" altLang="en-US" sz="2800" dirty="0" smtClean="0"/>
              <a:t>・いい人間関係を楽しむ</a:t>
            </a:r>
            <a:endParaRPr kumimoji="1" lang="en-US" altLang="ja-JP" sz="2800" dirty="0" smtClean="0"/>
          </a:p>
          <a:p>
            <a:pPr marL="0" indent="0">
              <a:buNone/>
            </a:pPr>
            <a:endParaRPr lang="en-US" altLang="ja-JP" dirty="0"/>
          </a:p>
          <a:p>
            <a:pPr marL="0" indent="0">
              <a:buNone/>
            </a:pPr>
            <a:r>
              <a:rPr kumimoji="1" lang="ja-JP" altLang="en-US" dirty="0" smtClean="0"/>
              <a:t>いい人間関係は、次の条件を満たしている。</a:t>
            </a:r>
            <a:endParaRPr kumimoji="1" lang="en-US" altLang="ja-JP" dirty="0" smtClean="0"/>
          </a:p>
          <a:p>
            <a:pPr marL="0" indent="0">
              <a:buNone/>
            </a:pPr>
            <a:r>
              <a:rPr lang="en-US" altLang="ja-JP" dirty="0" smtClean="0"/>
              <a:t>※</a:t>
            </a:r>
            <a:r>
              <a:rPr lang="ja-JP" altLang="en-US" dirty="0" smtClean="0"/>
              <a:t>同じ目標に向かって努力している</a:t>
            </a:r>
            <a:endParaRPr lang="en-US" altLang="ja-JP" dirty="0" smtClean="0"/>
          </a:p>
          <a:p>
            <a:pPr marL="0" indent="0">
              <a:buNone/>
            </a:pPr>
            <a:r>
              <a:rPr lang="en-US" altLang="ja-JP" dirty="0" smtClean="0"/>
              <a:t>※</a:t>
            </a:r>
            <a:r>
              <a:rPr lang="ja-JP" altLang="en-US" dirty="0" smtClean="0"/>
              <a:t>等しく貢献し、等しく恩恵（おんけい）を受けている。</a:t>
            </a:r>
            <a:endParaRPr lang="en-US" altLang="ja-JP" dirty="0" smtClean="0"/>
          </a:p>
          <a:p>
            <a:pPr marL="0" indent="0">
              <a:buNone/>
            </a:pPr>
            <a:r>
              <a:rPr lang="en-US" altLang="ja-JP" dirty="0" smtClean="0"/>
              <a:t>※</a:t>
            </a:r>
            <a:r>
              <a:rPr lang="ja-JP" altLang="en-US" dirty="0" smtClean="0"/>
              <a:t>同じルールに従っている。</a:t>
            </a:r>
            <a:endParaRPr lang="en-US" altLang="ja-JP" dirty="0" smtClean="0"/>
          </a:p>
          <a:p>
            <a:pPr marL="0" indent="0">
              <a:buNone/>
            </a:pPr>
            <a:r>
              <a:rPr kumimoji="1" lang="en-US" altLang="ja-JP" dirty="0" smtClean="0"/>
              <a:t>※</a:t>
            </a:r>
            <a:r>
              <a:rPr kumimoji="1" lang="ja-JP" altLang="en-US" dirty="0" smtClean="0"/>
              <a:t>お互いに信頼し尊敬しあっている。</a:t>
            </a:r>
            <a:endParaRPr kumimoji="1" lang="en-US" altLang="ja-JP" dirty="0" smtClean="0"/>
          </a:p>
          <a:p>
            <a:pPr marL="0" indent="0">
              <a:buNone/>
            </a:pPr>
            <a:r>
              <a:rPr lang="en-US" altLang="ja-JP" dirty="0" smtClean="0"/>
              <a:t>※</a:t>
            </a:r>
            <a:r>
              <a:rPr lang="ja-JP" altLang="en-US" dirty="0" smtClean="0"/>
              <a:t>自由にその人間関係を離れることが出来る。</a:t>
            </a:r>
            <a:endParaRPr lang="en-US" altLang="ja-JP" dirty="0" smtClean="0"/>
          </a:p>
          <a:p>
            <a:pPr marL="0" indent="0">
              <a:buNone/>
            </a:pPr>
            <a:r>
              <a:rPr kumimoji="1" lang="ja-JP" altLang="en-US" dirty="0" smtClean="0"/>
              <a:t>恩恵とは、それがある</a:t>
            </a:r>
            <a:r>
              <a:rPr lang="ja-JP" altLang="en-US" dirty="0" smtClean="0"/>
              <a:t>お</a:t>
            </a:r>
            <a:r>
              <a:rPr lang="ja-JP" altLang="en-US" dirty="0"/>
              <a:t>陰様</a:t>
            </a:r>
            <a:r>
              <a:rPr lang="ja-JP" altLang="en-US" dirty="0" smtClean="0"/>
              <a:t>で、自分もありがたい影響を得ていること。</a:t>
            </a:r>
            <a:endParaRPr lang="en-US" altLang="ja-JP" dirty="0" smtClean="0"/>
          </a:p>
          <a:p>
            <a:pPr marL="0" indent="0">
              <a:buNone/>
            </a:pPr>
            <a:r>
              <a:rPr kumimoji="1" lang="ja-JP" altLang="en-US" dirty="0" smtClean="0"/>
              <a:t>・お互いに恩恵を受けることのできる人間関係を構築すること</a:t>
            </a:r>
            <a:r>
              <a:rPr lang="ja-JP" altLang="en-US" dirty="0"/>
              <a:t>が</a:t>
            </a:r>
            <a:r>
              <a:rPr kumimoji="1" lang="ja-JP" altLang="en-US" dirty="0" smtClean="0"/>
              <a:t>大事</a:t>
            </a:r>
            <a:endParaRPr kumimoji="1" lang="ja-JP" altLang="en-US" dirty="0"/>
          </a:p>
        </p:txBody>
      </p:sp>
    </p:spTree>
    <p:extLst>
      <p:ext uri="{BB962C8B-B14F-4D97-AF65-F5344CB8AC3E}">
        <p14:creationId xmlns:p14="http://schemas.microsoft.com/office/powerpoint/2010/main" val="786705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2000"/>
                                        <p:tgtEl>
                                          <p:spTgt spid="3">
                                            <p:txEl>
                                              <p:pRg st="2" end="2"/>
                                            </p:txEl>
                                          </p:spTgt>
                                        </p:tgtEl>
                                      </p:cBhvr>
                                    </p:animEffect>
                                    <p:anim calcmode="lin" valueType="num">
                                      <p:cBhvr>
                                        <p:cTn id="26"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7"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barn(inVertical)">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barn(inVertical)">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barn(inVertical)">
                                      <p:cBhvr>
                                        <p:cTn id="42" dur="5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barn(inVertical)">
                                      <p:cBhvr>
                                        <p:cTn id="47" dur="500"/>
                                        <p:tgtEl>
                                          <p:spTgt spid="3">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barn(inVertical)">
                                      <p:cBhvr>
                                        <p:cTn id="52" dur="500"/>
                                        <p:tgtEl>
                                          <p:spTgt spid="3">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6" presetClass="entr" presetSubtype="0" fill="hold" nodeType="click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Effect transition="in" filter="wipe(down)">
                                      <p:cBhvr>
                                        <p:cTn id="57" dur="580">
                                          <p:stCondLst>
                                            <p:cond delay="0"/>
                                          </p:stCondLst>
                                        </p:cTn>
                                        <p:tgtEl>
                                          <p:spTgt spid="3">
                                            <p:txEl>
                                              <p:pRg st="8" end="8"/>
                                            </p:txEl>
                                          </p:spTgt>
                                        </p:tgtEl>
                                      </p:cBhvr>
                                    </p:animEffect>
                                    <p:anim calcmode="lin" valueType="num">
                                      <p:cBhvr>
                                        <p:cTn id="58"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63" dur="26">
                                          <p:stCondLst>
                                            <p:cond delay="650"/>
                                          </p:stCondLst>
                                        </p:cTn>
                                        <p:tgtEl>
                                          <p:spTgt spid="3">
                                            <p:txEl>
                                              <p:pRg st="8" end="8"/>
                                            </p:txEl>
                                          </p:spTgt>
                                        </p:tgtEl>
                                      </p:cBhvr>
                                      <p:to x="100000" y="60000"/>
                                    </p:animScale>
                                    <p:animScale>
                                      <p:cBhvr>
                                        <p:cTn id="64" dur="166" decel="50000">
                                          <p:stCondLst>
                                            <p:cond delay="676"/>
                                          </p:stCondLst>
                                        </p:cTn>
                                        <p:tgtEl>
                                          <p:spTgt spid="3">
                                            <p:txEl>
                                              <p:pRg st="8" end="8"/>
                                            </p:txEl>
                                          </p:spTgt>
                                        </p:tgtEl>
                                      </p:cBhvr>
                                      <p:to x="100000" y="100000"/>
                                    </p:animScale>
                                    <p:animScale>
                                      <p:cBhvr>
                                        <p:cTn id="65" dur="26">
                                          <p:stCondLst>
                                            <p:cond delay="1312"/>
                                          </p:stCondLst>
                                        </p:cTn>
                                        <p:tgtEl>
                                          <p:spTgt spid="3">
                                            <p:txEl>
                                              <p:pRg st="8" end="8"/>
                                            </p:txEl>
                                          </p:spTgt>
                                        </p:tgtEl>
                                      </p:cBhvr>
                                      <p:to x="100000" y="80000"/>
                                    </p:animScale>
                                    <p:animScale>
                                      <p:cBhvr>
                                        <p:cTn id="66" dur="166" decel="50000">
                                          <p:stCondLst>
                                            <p:cond delay="1338"/>
                                          </p:stCondLst>
                                        </p:cTn>
                                        <p:tgtEl>
                                          <p:spTgt spid="3">
                                            <p:txEl>
                                              <p:pRg st="8" end="8"/>
                                            </p:txEl>
                                          </p:spTgt>
                                        </p:tgtEl>
                                      </p:cBhvr>
                                      <p:to x="100000" y="100000"/>
                                    </p:animScale>
                                    <p:animScale>
                                      <p:cBhvr>
                                        <p:cTn id="67" dur="26">
                                          <p:stCondLst>
                                            <p:cond delay="1642"/>
                                          </p:stCondLst>
                                        </p:cTn>
                                        <p:tgtEl>
                                          <p:spTgt spid="3">
                                            <p:txEl>
                                              <p:pRg st="8" end="8"/>
                                            </p:txEl>
                                          </p:spTgt>
                                        </p:tgtEl>
                                      </p:cBhvr>
                                      <p:to x="100000" y="90000"/>
                                    </p:animScale>
                                    <p:animScale>
                                      <p:cBhvr>
                                        <p:cTn id="68" dur="166" decel="50000">
                                          <p:stCondLst>
                                            <p:cond delay="1668"/>
                                          </p:stCondLst>
                                        </p:cTn>
                                        <p:tgtEl>
                                          <p:spTgt spid="3">
                                            <p:txEl>
                                              <p:pRg st="8" end="8"/>
                                            </p:txEl>
                                          </p:spTgt>
                                        </p:tgtEl>
                                      </p:cBhvr>
                                      <p:to x="100000" y="100000"/>
                                    </p:animScale>
                                    <p:animScale>
                                      <p:cBhvr>
                                        <p:cTn id="69" dur="26">
                                          <p:stCondLst>
                                            <p:cond delay="1808"/>
                                          </p:stCondLst>
                                        </p:cTn>
                                        <p:tgtEl>
                                          <p:spTgt spid="3">
                                            <p:txEl>
                                              <p:pRg st="8" end="8"/>
                                            </p:txEl>
                                          </p:spTgt>
                                        </p:tgtEl>
                                      </p:cBhvr>
                                      <p:to x="100000" y="95000"/>
                                    </p:animScale>
                                    <p:animScale>
                                      <p:cBhvr>
                                        <p:cTn id="70" dur="166" decel="50000">
                                          <p:stCondLst>
                                            <p:cond delay="1834"/>
                                          </p:stCondLst>
                                        </p:cTn>
                                        <p:tgtEl>
                                          <p:spTgt spid="3">
                                            <p:txEl>
                                              <p:pRg st="8" end="8"/>
                                            </p:txEl>
                                          </p:spTgt>
                                        </p:tgtEl>
                                      </p:cBhvr>
                                      <p:to x="100000" y="100000"/>
                                    </p:animScale>
                                  </p:childTnLst>
                                </p:cTn>
                              </p:par>
                            </p:childTnLst>
                          </p:cTn>
                        </p:par>
                      </p:childTnLst>
                    </p:cTn>
                  </p:par>
                  <p:par>
                    <p:cTn id="71" fill="hold">
                      <p:stCondLst>
                        <p:cond delay="indefinite"/>
                      </p:stCondLst>
                      <p:childTnLst>
                        <p:par>
                          <p:cTn id="72" fill="hold">
                            <p:stCondLst>
                              <p:cond delay="0"/>
                            </p:stCondLst>
                            <p:childTnLst>
                              <p:par>
                                <p:cTn id="73" presetID="45" presetClass="entr" presetSubtype="0" fill="hold" nodeType="clickEffect">
                                  <p:stCondLst>
                                    <p:cond delay="0"/>
                                  </p:stCondLst>
                                  <p:childTnLst>
                                    <p:set>
                                      <p:cBhvr>
                                        <p:cTn id="74" dur="1" fill="hold">
                                          <p:stCondLst>
                                            <p:cond delay="0"/>
                                          </p:stCondLst>
                                        </p:cTn>
                                        <p:tgtEl>
                                          <p:spTgt spid="3">
                                            <p:txEl>
                                              <p:pRg st="9" end="9"/>
                                            </p:txEl>
                                          </p:spTgt>
                                        </p:tgtEl>
                                        <p:attrNameLst>
                                          <p:attrName>style.visibility</p:attrName>
                                        </p:attrNameLst>
                                      </p:cBhvr>
                                      <p:to>
                                        <p:strVal val="visible"/>
                                      </p:to>
                                    </p:set>
                                    <p:animEffect transition="in" filter="fade">
                                      <p:cBhvr>
                                        <p:cTn id="75" dur="2000"/>
                                        <p:tgtEl>
                                          <p:spTgt spid="3">
                                            <p:txEl>
                                              <p:pRg st="9" end="9"/>
                                            </p:txEl>
                                          </p:spTgt>
                                        </p:tgtEl>
                                      </p:cBhvr>
                                    </p:animEffect>
                                    <p:anim calcmode="lin" valueType="num">
                                      <p:cBhvr>
                                        <p:cTn id="76" dur="2000" fill="hold"/>
                                        <p:tgtEl>
                                          <p:spTgt spid="3">
                                            <p:txEl>
                                              <p:pRg st="9" end="9"/>
                                            </p:txEl>
                                          </p:spTgt>
                                        </p:tgtEl>
                                        <p:attrNameLst>
                                          <p:attrName>ppt_w</p:attrName>
                                        </p:attrNameLst>
                                      </p:cBhvr>
                                      <p:tavLst>
                                        <p:tav tm="0" fmla="#ppt_w*sin(2.5*pi*$)">
                                          <p:val>
                                            <p:fltVal val="0"/>
                                          </p:val>
                                        </p:tav>
                                        <p:tav tm="100000">
                                          <p:val>
                                            <p:fltVal val="1"/>
                                          </p:val>
                                        </p:tav>
                                      </p:tavLst>
                                    </p:anim>
                                    <p:anim calcmode="lin" valueType="num">
                                      <p:cBhvr>
                                        <p:cTn id="77" dur="2000" fill="hold"/>
                                        <p:tgtEl>
                                          <p:spTgt spid="3">
                                            <p:txEl>
                                              <p:pRg st="9" end="9"/>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575602" y="1489269"/>
            <a:ext cx="7772870" cy="4847523"/>
          </a:xfrm>
        </p:spPr>
        <p:txBody>
          <a:bodyPr/>
          <a:lstStyle/>
          <a:p>
            <a:pPr marL="0" indent="0">
              <a:buNone/>
            </a:pPr>
            <a:r>
              <a:rPr kumimoji="1" lang="ja-JP" altLang="en-US" sz="2800" dirty="0" smtClean="0"/>
              <a:t>・避けるべき人間関係の特徴</a:t>
            </a:r>
            <a:endParaRPr kumimoji="1" lang="en-US" altLang="ja-JP" sz="2800" dirty="0" smtClean="0"/>
          </a:p>
          <a:p>
            <a:pPr marL="0" indent="0">
              <a:buNone/>
            </a:pPr>
            <a:endParaRPr lang="en-US" altLang="ja-JP" dirty="0"/>
          </a:p>
          <a:p>
            <a:pPr marL="0" indent="0">
              <a:buNone/>
            </a:pPr>
            <a:r>
              <a:rPr kumimoji="1" lang="en-US" altLang="ja-JP" dirty="0" smtClean="0"/>
              <a:t>※</a:t>
            </a:r>
            <a:r>
              <a:rPr kumimoji="1" lang="ja-JP" altLang="en-US" dirty="0" smtClean="0"/>
              <a:t>お互いの目標が異なる。</a:t>
            </a:r>
            <a:endParaRPr kumimoji="1" lang="en-US" altLang="ja-JP" dirty="0" smtClean="0"/>
          </a:p>
          <a:p>
            <a:pPr marL="0" indent="0">
              <a:buNone/>
            </a:pPr>
            <a:r>
              <a:rPr lang="en-US" altLang="ja-JP" dirty="0" smtClean="0"/>
              <a:t>※</a:t>
            </a:r>
            <a:r>
              <a:rPr lang="ja-JP" altLang="en-US" dirty="0" smtClean="0"/>
              <a:t>貢献に見合うだけの恩恵を受けていない。</a:t>
            </a:r>
            <a:endParaRPr lang="en-US" altLang="ja-JP" dirty="0" smtClean="0"/>
          </a:p>
          <a:p>
            <a:pPr marL="0" indent="0">
              <a:buNone/>
            </a:pPr>
            <a:r>
              <a:rPr lang="en-US" altLang="ja-JP" dirty="0" smtClean="0"/>
              <a:t>※</a:t>
            </a:r>
            <a:r>
              <a:rPr lang="ja-JP" altLang="en-US" dirty="0" smtClean="0"/>
              <a:t>どちらかがルール違反している。</a:t>
            </a:r>
            <a:endParaRPr lang="en-US" altLang="ja-JP" dirty="0" smtClean="0"/>
          </a:p>
          <a:p>
            <a:pPr marL="0" indent="0">
              <a:buNone/>
            </a:pPr>
            <a:r>
              <a:rPr lang="en-US" altLang="ja-JP" dirty="0" smtClean="0"/>
              <a:t>※</a:t>
            </a:r>
            <a:r>
              <a:rPr lang="ja-JP" altLang="en-US" dirty="0" smtClean="0"/>
              <a:t>相手を尊敬せず、十分に信頼していない。</a:t>
            </a:r>
            <a:endParaRPr lang="en-US" altLang="ja-JP" dirty="0" smtClean="0"/>
          </a:p>
          <a:p>
            <a:pPr marL="0" indent="0">
              <a:buNone/>
            </a:pPr>
            <a:r>
              <a:rPr lang="en-US" altLang="ja-JP" dirty="0" smtClean="0"/>
              <a:t>※</a:t>
            </a:r>
            <a:r>
              <a:rPr lang="ja-JP" altLang="en-US" dirty="0" smtClean="0"/>
              <a:t>相手を喜ばせるために自分の行動規範を変えなければならない。</a:t>
            </a:r>
            <a:endParaRPr lang="en-US" altLang="ja-JP" dirty="0" smtClean="0"/>
          </a:p>
          <a:p>
            <a:pPr marL="0" indent="0">
              <a:buNone/>
            </a:pPr>
            <a:r>
              <a:rPr lang="en-US" altLang="ja-JP" dirty="0" smtClean="0"/>
              <a:t>※</a:t>
            </a:r>
            <a:r>
              <a:rPr lang="ja-JP" altLang="en-US" dirty="0" smtClean="0"/>
              <a:t>報復が怖くて人間関係から抜け出せない。</a:t>
            </a:r>
            <a:endParaRPr lang="en-US" altLang="ja-JP" dirty="0" smtClean="0"/>
          </a:p>
          <a:p>
            <a:pPr marL="0" indent="0">
              <a:buNone/>
            </a:pPr>
            <a:endParaRPr lang="en-US" altLang="ja-JP" dirty="0" smtClean="0"/>
          </a:p>
          <a:p>
            <a:pPr marL="0" indent="0">
              <a:buNone/>
            </a:pPr>
            <a:endParaRPr kumimoji="1" lang="en-US" altLang="ja-JP" dirty="0" smtClean="0"/>
          </a:p>
          <a:p>
            <a:pPr marL="0" indent="0">
              <a:buNone/>
            </a:pPr>
            <a:endParaRPr kumimoji="1" lang="ja-JP" altLang="en-US" dirty="0"/>
          </a:p>
        </p:txBody>
      </p:sp>
    </p:spTree>
    <p:extLst>
      <p:ext uri="{BB962C8B-B14F-4D97-AF65-F5344CB8AC3E}">
        <p14:creationId xmlns:p14="http://schemas.microsoft.com/office/powerpoint/2010/main" val="1650764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barn(inVertical)">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barn(inVertical)">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barn(inVertical)">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barn(inVertical)">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barn(inVertical)">
                                      <p:cBhvr>
                                        <p:cTn id="45" dur="500"/>
                                        <p:tgtEl>
                                          <p:spTgt spid="3">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barn(inVertical)">
                                      <p:cBhvr>
                                        <p:cTn id="5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657898" y="1489269"/>
            <a:ext cx="7772870" cy="4874955"/>
          </a:xfrm>
        </p:spPr>
        <p:txBody>
          <a:bodyPr/>
          <a:lstStyle/>
          <a:p>
            <a:pPr marL="0" indent="0">
              <a:buNone/>
            </a:pPr>
            <a:r>
              <a:rPr kumimoji="1" lang="ja-JP" altLang="en-US" sz="2800" dirty="0" smtClean="0"/>
              <a:t>・友人を慎重に選ぶ。</a:t>
            </a:r>
            <a:endParaRPr kumimoji="1" lang="en-US" altLang="ja-JP" sz="2800" dirty="0" smtClean="0"/>
          </a:p>
          <a:p>
            <a:pPr marL="0" indent="0">
              <a:buNone/>
            </a:pPr>
            <a:endParaRPr lang="en-US" altLang="ja-JP" dirty="0"/>
          </a:p>
          <a:p>
            <a:pPr marL="0" indent="0">
              <a:buNone/>
            </a:pPr>
            <a:r>
              <a:rPr kumimoji="1" lang="en-US" altLang="ja-JP" dirty="0" smtClean="0"/>
              <a:t>※</a:t>
            </a:r>
            <a:r>
              <a:rPr kumimoji="1" lang="ja-JP" altLang="en-US" dirty="0" smtClean="0"/>
              <a:t>あなたをあるがままに受け入れてくれる人。</a:t>
            </a:r>
            <a:endParaRPr kumimoji="1" lang="en-US" altLang="ja-JP" dirty="0" smtClean="0"/>
          </a:p>
          <a:p>
            <a:pPr marL="0" indent="0">
              <a:buNone/>
            </a:pPr>
            <a:r>
              <a:rPr lang="en-US" altLang="ja-JP" dirty="0" smtClean="0"/>
              <a:t>※</a:t>
            </a:r>
            <a:r>
              <a:rPr lang="ja-JP" altLang="en-US" dirty="0" smtClean="0"/>
              <a:t>正直で誠実で信頼できる人。</a:t>
            </a:r>
            <a:endParaRPr lang="en-US" altLang="ja-JP" dirty="0" smtClean="0"/>
          </a:p>
          <a:p>
            <a:pPr marL="0" indent="0">
              <a:buNone/>
            </a:pPr>
            <a:r>
              <a:rPr kumimoji="1" lang="en-US" altLang="ja-JP" dirty="0" smtClean="0"/>
              <a:t>※</a:t>
            </a:r>
            <a:r>
              <a:rPr kumimoji="1" lang="ja-JP" altLang="en-US" dirty="0" smtClean="0"/>
              <a:t>あなたを励まし、必要な時に精神的に支えてくれる人。</a:t>
            </a:r>
            <a:endParaRPr kumimoji="1" lang="en-US" altLang="ja-JP" dirty="0" smtClean="0"/>
          </a:p>
          <a:p>
            <a:pPr marL="0" indent="0">
              <a:buNone/>
            </a:pPr>
            <a:r>
              <a:rPr lang="en-US" altLang="ja-JP" dirty="0" smtClean="0"/>
              <a:t>※</a:t>
            </a:r>
            <a:r>
              <a:rPr lang="ja-JP" altLang="en-US" dirty="0" smtClean="0"/>
              <a:t>あなたの価値を認めてくれる人。</a:t>
            </a:r>
            <a:endParaRPr lang="en-US" altLang="ja-JP" dirty="0" smtClean="0"/>
          </a:p>
          <a:p>
            <a:pPr marL="0" indent="0">
              <a:buNone/>
            </a:pPr>
            <a:r>
              <a:rPr kumimoji="1" lang="en-US" altLang="ja-JP" dirty="0" smtClean="0"/>
              <a:t>※</a:t>
            </a:r>
            <a:r>
              <a:rPr kumimoji="1" lang="ja-JP" altLang="en-US" dirty="0" smtClean="0"/>
              <a:t>あなたを尊敬してくれる人。</a:t>
            </a:r>
            <a:endParaRPr kumimoji="1" lang="ja-JP" altLang="en-US" dirty="0"/>
          </a:p>
        </p:txBody>
      </p:sp>
    </p:spTree>
    <p:extLst>
      <p:ext uri="{BB962C8B-B14F-4D97-AF65-F5344CB8AC3E}">
        <p14:creationId xmlns:p14="http://schemas.microsoft.com/office/powerpoint/2010/main" val="454444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barn(inVertical)">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barn(inVertical)">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barn(inVertical)">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barn(inVertical)">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barn(inVertical)">
                                      <p:cBhvr>
                                        <p:cTn id="4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659488" y="1260669"/>
            <a:ext cx="7772870" cy="4975539"/>
          </a:xfrm>
        </p:spPr>
        <p:txBody>
          <a:bodyPr/>
          <a:lstStyle/>
          <a:p>
            <a:pPr marL="0" indent="0">
              <a:buNone/>
            </a:pPr>
            <a:r>
              <a:rPr kumimoji="1" lang="ja-JP" altLang="en-US" dirty="0" smtClean="0"/>
              <a:t>・友人として好ましくない人。</a:t>
            </a:r>
            <a:endParaRPr kumimoji="1" lang="en-US" altLang="ja-JP" dirty="0" smtClean="0"/>
          </a:p>
          <a:p>
            <a:pPr marL="0" indent="0">
              <a:buNone/>
            </a:pPr>
            <a:endParaRPr lang="en-US" altLang="ja-JP" dirty="0"/>
          </a:p>
          <a:p>
            <a:pPr marL="0" indent="0">
              <a:buNone/>
            </a:pPr>
            <a:r>
              <a:rPr kumimoji="1" lang="en-US" altLang="ja-JP" dirty="0" smtClean="0"/>
              <a:t>※</a:t>
            </a:r>
            <a:r>
              <a:rPr lang="ja-JP" altLang="en-US" dirty="0" smtClean="0"/>
              <a:t>あなたにうそをつく人、自分のためにうそをついてほしいと頼む人。</a:t>
            </a:r>
            <a:endParaRPr lang="en-US" altLang="ja-JP" dirty="0" smtClean="0"/>
          </a:p>
          <a:p>
            <a:pPr marL="0" indent="0">
              <a:buNone/>
            </a:pPr>
            <a:r>
              <a:rPr kumimoji="1" lang="en-US" altLang="ja-JP" dirty="0" smtClean="0"/>
              <a:t>※</a:t>
            </a:r>
            <a:r>
              <a:rPr kumimoji="1" lang="ja-JP" altLang="en-US" dirty="0" smtClean="0"/>
              <a:t>あなたをいじるひと</a:t>
            </a:r>
            <a:endParaRPr kumimoji="1" lang="en-US" altLang="ja-JP" dirty="0" smtClean="0"/>
          </a:p>
          <a:p>
            <a:pPr marL="0" indent="0">
              <a:buNone/>
            </a:pPr>
            <a:r>
              <a:rPr lang="en-US" altLang="ja-JP" dirty="0" smtClean="0"/>
              <a:t>※</a:t>
            </a:r>
            <a:r>
              <a:rPr lang="ja-JP" altLang="en-US" dirty="0" smtClean="0"/>
              <a:t>自分が間違っているときも支援を求める人</a:t>
            </a:r>
            <a:endParaRPr lang="en-US" altLang="ja-JP" dirty="0" smtClean="0"/>
          </a:p>
          <a:p>
            <a:pPr marL="0" indent="0">
              <a:buNone/>
            </a:pPr>
            <a:r>
              <a:rPr kumimoji="1" lang="en-US" altLang="ja-JP" dirty="0" smtClean="0"/>
              <a:t>※</a:t>
            </a:r>
            <a:r>
              <a:rPr kumimoji="1" lang="ja-JP" altLang="en-US" dirty="0" smtClean="0"/>
              <a:t>あなたをトラブルにあきこむ人</a:t>
            </a:r>
            <a:endParaRPr kumimoji="1" lang="en-US" altLang="ja-JP" dirty="0" smtClean="0"/>
          </a:p>
          <a:p>
            <a:pPr marL="0" indent="0">
              <a:buNone/>
            </a:pPr>
            <a:endParaRPr lang="en-US" altLang="ja-JP" dirty="0"/>
          </a:p>
          <a:p>
            <a:pPr marL="0" indent="0">
              <a:buNone/>
            </a:pPr>
            <a:r>
              <a:rPr kumimoji="1" lang="ja-JP" altLang="en-US" dirty="0" smtClean="0"/>
              <a:t>友人関係が長続きするの</a:t>
            </a:r>
            <a:r>
              <a:rPr lang="ja-JP" altLang="en-US" dirty="0" smtClean="0"/>
              <a:t>は、似た環境で育ち、共通の価値観や信念を持ち、同じ活動を楽しむ場合で共通点が大きければ大きいほど、きずなは固くなり、成功をさらに楽しむことが出来る。</a:t>
            </a:r>
            <a:endParaRPr kumimoji="1" lang="ja-JP" altLang="en-US" dirty="0"/>
          </a:p>
        </p:txBody>
      </p:sp>
    </p:spTree>
    <p:extLst>
      <p:ext uri="{BB962C8B-B14F-4D97-AF65-F5344CB8AC3E}">
        <p14:creationId xmlns:p14="http://schemas.microsoft.com/office/powerpoint/2010/main" val="3528610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arn(inVertical)">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additive="base">
                                        <p:cTn id="2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wipe(down)">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556591" y="1440368"/>
            <a:ext cx="7894055" cy="4354145"/>
          </a:xfrm>
        </p:spPr>
        <p:txBody>
          <a:bodyPr>
            <a:normAutofit lnSpcReduction="10000"/>
          </a:bodyPr>
          <a:lstStyle/>
          <a:p>
            <a:pPr marL="0" indent="0">
              <a:buNone/>
            </a:pPr>
            <a:r>
              <a:rPr kumimoji="1" lang="ja-JP" altLang="en-US" sz="2800" dirty="0" smtClean="0"/>
              <a:t>バカにされても相手にしない。</a:t>
            </a:r>
            <a:endParaRPr kumimoji="1" lang="en-US" altLang="ja-JP" sz="2800" dirty="0" smtClean="0"/>
          </a:p>
          <a:p>
            <a:pPr marL="0" indent="0">
              <a:buNone/>
            </a:pPr>
            <a:endParaRPr lang="en-US" altLang="ja-JP" dirty="0"/>
          </a:p>
          <a:p>
            <a:pPr marL="0" indent="0">
              <a:buNone/>
            </a:pPr>
            <a:r>
              <a:rPr kumimoji="1" lang="ja-JP" altLang="en-US" dirty="0" smtClean="0"/>
              <a:t>なぜ、相手をバカにするようなことを言う人がいるのか？</a:t>
            </a:r>
            <a:endParaRPr kumimoji="1" lang="en-US" altLang="ja-JP" dirty="0" smtClean="0"/>
          </a:p>
          <a:p>
            <a:pPr marL="0" indent="0">
              <a:buNone/>
            </a:pPr>
            <a:r>
              <a:rPr kumimoji="1" lang="ja-JP" altLang="en-US" dirty="0" smtClean="0"/>
              <a:t>それには多くの意味不明な理由があるが、どれをとっても健全な理由ではない。</a:t>
            </a:r>
            <a:endParaRPr kumimoji="1" lang="en-US" altLang="ja-JP" dirty="0" smtClean="0"/>
          </a:p>
          <a:p>
            <a:pPr marL="0" indent="0">
              <a:buNone/>
            </a:pPr>
            <a:r>
              <a:rPr lang="ja-JP" altLang="en-US" dirty="0" smtClean="0"/>
              <a:t>では、どう対応すべきか・・・・</a:t>
            </a:r>
            <a:endParaRPr lang="en-US" altLang="ja-JP" dirty="0" smtClean="0"/>
          </a:p>
          <a:p>
            <a:pPr marL="0" indent="0">
              <a:buNone/>
            </a:pPr>
            <a:r>
              <a:rPr lang="ja-JP" altLang="en-US" dirty="0"/>
              <a:t>答</a:t>
            </a:r>
            <a:r>
              <a:rPr lang="ja-JP" altLang="en-US" dirty="0" smtClean="0"/>
              <a:t>えは</a:t>
            </a:r>
            <a:r>
              <a:rPr lang="ja-JP" altLang="en-US" dirty="0"/>
              <a:t>簡単</a:t>
            </a:r>
            <a:r>
              <a:rPr lang="ja-JP" altLang="en-US" dirty="0" smtClean="0"/>
              <a:t>である。相手をバカにする人に対しては、言い返さずにほほ笑めばいい。</a:t>
            </a:r>
          </a:p>
          <a:p>
            <a:pPr marL="0" indent="0">
              <a:buNone/>
            </a:pPr>
            <a:r>
              <a:rPr lang="ja-JP" altLang="en-US" dirty="0" smtClean="0"/>
              <a:t>結果的に相手は深く物事を考える人ではないのだから適当にしてほっとくのがいい。</a:t>
            </a:r>
            <a:endParaRPr lang="en-US" altLang="ja-JP" dirty="0"/>
          </a:p>
        </p:txBody>
      </p:sp>
    </p:spTree>
    <p:extLst>
      <p:ext uri="{BB962C8B-B14F-4D97-AF65-F5344CB8AC3E}">
        <p14:creationId xmlns:p14="http://schemas.microsoft.com/office/powerpoint/2010/main" val="722953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barn(inVertical)">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barn(inVertical)">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8" dur="1000"/>
                                        <p:tgtEl>
                                          <p:spTgt spid="3">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barn(inVertical)">
                                      <p:cBhvr>
                                        <p:cTn id="43" dur="500"/>
                                        <p:tgtEl>
                                          <p:spTgt spid="3">
                                            <p:txEl>
                                              <p:pRg st="5" end="5"/>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barn(inVertical)">
                                      <p:cBhvr>
                                        <p:cTn id="4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685330" y="1179576"/>
            <a:ext cx="7772870" cy="5495543"/>
          </a:xfrm>
        </p:spPr>
        <p:txBody>
          <a:bodyPr>
            <a:normAutofit fontScale="92500" lnSpcReduction="20000"/>
          </a:bodyPr>
          <a:lstStyle/>
          <a:p>
            <a:pPr marL="0" indent="0">
              <a:buNone/>
            </a:pPr>
            <a:r>
              <a:rPr kumimoji="1" lang="ja-JP" altLang="en-US" sz="2800" dirty="0" smtClean="0"/>
              <a:t>・あの人に</a:t>
            </a:r>
            <a:r>
              <a:rPr lang="ja-JP" altLang="en-US" sz="2800" dirty="0" smtClean="0"/>
              <a:t>ついていけ</a:t>
            </a:r>
            <a:r>
              <a:rPr lang="ja-JP" altLang="en-US" sz="2800" dirty="0"/>
              <a:t>ば</a:t>
            </a:r>
            <a:r>
              <a:rPr kumimoji="1" lang="ja-JP" altLang="en-US" sz="2800" dirty="0" smtClean="0"/>
              <a:t>成功する。とは身勝手</a:t>
            </a:r>
            <a:r>
              <a:rPr lang="ja-JP" altLang="en-US" sz="2800" dirty="0" smtClean="0"/>
              <a:t>なバカ者がいう言葉。</a:t>
            </a:r>
            <a:endParaRPr lang="en-US" altLang="ja-JP" sz="2800" dirty="0" smtClean="0"/>
          </a:p>
          <a:p>
            <a:pPr marL="0" indent="0">
              <a:buNone/>
            </a:pPr>
            <a:endParaRPr lang="en-US" altLang="ja-JP" dirty="0"/>
          </a:p>
          <a:p>
            <a:pPr marL="0" indent="0">
              <a:buNone/>
            </a:pPr>
            <a:r>
              <a:rPr lang="ja-JP" altLang="en-US" dirty="0" smtClean="0"/>
              <a:t>あの</a:t>
            </a:r>
            <a:r>
              <a:rPr lang="ja-JP" altLang="en-US" dirty="0"/>
              <a:t>人</a:t>
            </a:r>
            <a:r>
              <a:rPr lang="ja-JP" altLang="en-US" dirty="0" smtClean="0"/>
              <a:t>についていけば必ず成功する。</a:t>
            </a:r>
            <a:endParaRPr lang="en-US" altLang="ja-JP" dirty="0" smtClean="0"/>
          </a:p>
          <a:p>
            <a:pPr marL="0" indent="0">
              <a:buNone/>
            </a:pPr>
            <a:r>
              <a:rPr lang="ja-JP" altLang="en-US" dirty="0" smtClean="0"/>
              <a:t>これを真に受け、成功するんだと勘違いをする人間がいる。</a:t>
            </a:r>
            <a:endParaRPr lang="en-US" altLang="ja-JP" dirty="0" smtClean="0"/>
          </a:p>
          <a:p>
            <a:pPr marL="0" indent="0">
              <a:buNone/>
            </a:pPr>
            <a:r>
              <a:rPr lang="ja-JP" altLang="en-US" dirty="0" smtClean="0"/>
              <a:t>こんな言葉をうのみにして部署に掘り込まれると痛い目に合うのは目に見えている。</a:t>
            </a:r>
            <a:endParaRPr lang="en-US" altLang="ja-JP" dirty="0" smtClean="0"/>
          </a:p>
          <a:p>
            <a:pPr marL="0" indent="0">
              <a:buNone/>
            </a:pPr>
            <a:r>
              <a:rPr lang="ja-JP" altLang="en-US" dirty="0" smtClean="0"/>
              <a:t>社会に出るというのは、毒蛇、毒グモ、猛獣などが山ほどいるジャングルだと想像してみてください。</a:t>
            </a:r>
            <a:endParaRPr lang="en-US" altLang="ja-JP" dirty="0" smtClean="0"/>
          </a:p>
          <a:p>
            <a:pPr marL="0" indent="0">
              <a:buNone/>
            </a:pPr>
            <a:r>
              <a:rPr lang="ja-JP" altLang="en-US" dirty="0" smtClean="0"/>
              <a:t>無防備な状態であの人についていけばジャングルも突破できる。そんな甘いものではないです。</a:t>
            </a:r>
            <a:endParaRPr lang="en-US" altLang="ja-JP" dirty="0" smtClean="0"/>
          </a:p>
          <a:p>
            <a:pPr marL="0" indent="0">
              <a:buNone/>
            </a:pPr>
            <a:r>
              <a:rPr lang="ja-JP" altLang="en-US" dirty="0" smtClean="0"/>
              <a:t>そんなことより、毒グモ、毒蛇、猛獣に襲われないようにどう対応していくべきかをアドバイスしてくれる人間、そして、道理に基づきアドバイスをしてくれる人間についていくべきである。</a:t>
            </a:r>
            <a:endParaRPr lang="en-US" altLang="ja-JP" dirty="0" smtClean="0"/>
          </a:p>
          <a:p>
            <a:pPr marL="0" indent="0">
              <a:buNone/>
            </a:pPr>
            <a:endParaRPr lang="en-US" altLang="ja-JP" dirty="0" smtClean="0"/>
          </a:p>
          <a:p>
            <a:pPr marL="0" indent="0">
              <a:buNone/>
            </a:pPr>
            <a:endParaRPr kumimoji="1" lang="en-US" altLang="ja-JP" dirty="0"/>
          </a:p>
          <a:p>
            <a:pPr marL="0" indent="0">
              <a:buNone/>
            </a:pPr>
            <a:endParaRPr kumimoji="1" lang="ja-JP" altLang="en-US" dirty="0"/>
          </a:p>
        </p:txBody>
      </p:sp>
    </p:spTree>
    <p:extLst>
      <p:ext uri="{BB962C8B-B14F-4D97-AF65-F5344CB8AC3E}">
        <p14:creationId xmlns:p14="http://schemas.microsoft.com/office/powerpoint/2010/main" val="3866711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barn(inVertical)">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barn(inVertical)">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barn(inVertical)">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barn(inVertical)">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barn(inVertical)">
                                      <p:cBhvr>
                                        <p:cTn id="45" dur="500"/>
                                        <p:tgtEl>
                                          <p:spTgt spid="3">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45" presetClass="entr" presetSubtype="0" fill="hold"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2000"/>
                                        <p:tgtEl>
                                          <p:spTgt spid="3">
                                            <p:txEl>
                                              <p:pRg st="7" end="7"/>
                                            </p:txEl>
                                          </p:spTgt>
                                        </p:tgtEl>
                                      </p:cBhvr>
                                    </p:animEffect>
                                    <p:anim calcmode="lin" valueType="num">
                                      <p:cBhvr>
                                        <p:cTn id="51" dur="2000" fill="hold"/>
                                        <p:tgtEl>
                                          <p:spTgt spid="3">
                                            <p:txEl>
                                              <p:pRg st="7" end="7"/>
                                            </p:txEl>
                                          </p:spTgt>
                                        </p:tgtEl>
                                        <p:attrNameLst>
                                          <p:attrName>ppt_w</p:attrName>
                                        </p:attrNameLst>
                                      </p:cBhvr>
                                      <p:tavLst>
                                        <p:tav tm="0" fmla="#ppt_w*sin(2.5*pi*$)">
                                          <p:val>
                                            <p:fltVal val="0"/>
                                          </p:val>
                                        </p:tav>
                                        <p:tav tm="100000">
                                          <p:val>
                                            <p:fltVal val="1"/>
                                          </p:val>
                                        </p:tav>
                                      </p:tavLst>
                                    </p:anim>
                                    <p:anim calcmode="lin" valueType="num">
                                      <p:cBhvr>
                                        <p:cTn id="52" dur="200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a:t>６．偉人の</a:t>
            </a:r>
            <a:r>
              <a:rPr lang="ja-JP" altLang="en-US" b="1" dirty="0" smtClean="0"/>
              <a:t>名言集</a:t>
            </a:r>
            <a:endParaRPr kumimoji="1" lang="ja-JP" altLang="en-US" dirty="0"/>
          </a:p>
        </p:txBody>
      </p:sp>
      <p:sp>
        <p:nvSpPr>
          <p:cNvPr id="3" name="コンテンツ プレースホルダー 2"/>
          <p:cNvSpPr>
            <a:spLocks noGrp="1"/>
          </p:cNvSpPr>
          <p:nvPr>
            <p:ph sz="quarter" idx="13"/>
          </p:nvPr>
        </p:nvSpPr>
        <p:spPr/>
        <p:txBody>
          <a:bodyPr>
            <a:normAutofit fontScale="92500" lnSpcReduction="20000"/>
          </a:bodyPr>
          <a:lstStyle/>
          <a:p>
            <a:pPr marL="0" indent="0">
              <a:buNone/>
            </a:pPr>
            <a:r>
              <a:rPr kumimoji="1" lang="ja-JP" altLang="en-US" dirty="0" smtClean="0"/>
              <a:t>１、目標を達成するには、全力で取り組む</a:t>
            </a:r>
            <a:r>
              <a:rPr lang="ja-JP" altLang="en-US" dirty="0"/>
              <a:t>以外</a:t>
            </a:r>
            <a:r>
              <a:rPr lang="ja-JP" altLang="en-US" dirty="0" smtClean="0"/>
              <a:t>に方法はない。そこに近道はない。</a:t>
            </a:r>
            <a:endParaRPr lang="en-US" altLang="ja-JP" dirty="0" smtClean="0"/>
          </a:p>
          <a:p>
            <a:pPr marL="0" indent="0">
              <a:buNone/>
            </a:pPr>
            <a:endParaRPr kumimoji="1" lang="en-US" altLang="ja-JP" dirty="0"/>
          </a:p>
          <a:p>
            <a:pPr marL="0" indent="0">
              <a:buNone/>
            </a:pPr>
            <a:r>
              <a:rPr lang="ja-JP" altLang="en-US" dirty="0" smtClean="0"/>
              <a:t>２、重要なのは行為そのものであって、結果ではない。行為が実を結ぶかどうかは、自分の力でどうなるものではなく、生きているうちにわかるとも限らない。だが、正しいと信ずることを行いなさい。何もしなければなんの結果もない。</a:t>
            </a:r>
            <a:endParaRPr lang="en-US" altLang="ja-JP" dirty="0" smtClean="0"/>
          </a:p>
          <a:p>
            <a:pPr marL="0" indent="0">
              <a:buNone/>
            </a:pPr>
            <a:endParaRPr kumimoji="1" lang="en-US" altLang="ja-JP" dirty="0"/>
          </a:p>
          <a:p>
            <a:pPr marL="0" indent="0">
              <a:buNone/>
            </a:pPr>
            <a:r>
              <a:rPr lang="ja-JP" altLang="en-US" dirty="0" smtClean="0"/>
              <a:t>３、もうこれで満足だというときは、すなわち、衰えるときである。</a:t>
            </a:r>
            <a:endParaRPr lang="en-US" altLang="ja-JP" dirty="0" smtClean="0"/>
          </a:p>
          <a:p>
            <a:pPr marL="0" indent="0">
              <a:buNone/>
            </a:pPr>
            <a:endParaRPr kumimoji="1" lang="ja-JP" altLang="en-US" dirty="0"/>
          </a:p>
        </p:txBody>
      </p:sp>
    </p:spTree>
    <p:extLst>
      <p:ext uri="{BB962C8B-B14F-4D97-AF65-F5344CB8AC3E}">
        <p14:creationId xmlns:p14="http://schemas.microsoft.com/office/powerpoint/2010/main" val="1332847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barn(inVertical)">
                                      <p:cBhvr>
                                        <p:cTn id="25" dur="500"/>
                                        <p:tgtEl>
                                          <p:spTgt spid="3">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arn(inVertic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barn(inVertical)">
                                      <p:cBhvr>
                                        <p:cTn id="3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755374" y="1294076"/>
            <a:ext cx="7772870" cy="5001768"/>
          </a:xfrm>
        </p:spPr>
        <p:txBody>
          <a:bodyPr>
            <a:normAutofit/>
          </a:bodyPr>
          <a:lstStyle/>
          <a:p>
            <a:pPr marL="0" indent="0">
              <a:buNone/>
            </a:pPr>
            <a:r>
              <a:rPr kumimoji="1" lang="ja-JP" altLang="en-US" sz="2800" dirty="0" smtClean="0"/>
              <a:t>・役に立とうとする。</a:t>
            </a:r>
            <a:endParaRPr kumimoji="1" lang="en-US" altLang="ja-JP" sz="2800" dirty="0" smtClean="0"/>
          </a:p>
          <a:p>
            <a:pPr marL="0" indent="0">
              <a:buNone/>
            </a:pPr>
            <a:endParaRPr lang="en-US" altLang="ja-JP" dirty="0"/>
          </a:p>
          <a:p>
            <a:pPr marL="0" indent="0">
              <a:buNone/>
            </a:pPr>
            <a:r>
              <a:rPr kumimoji="1" lang="ja-JP" altLang="en-US" dirty="0" smtClean="0"/>
              <a:t>そもそも、仕事とは何なのか。誰かの役に立つことです。誰かが何かをしてほしいところに</a:t>
            </a:r>
            <a:r>
              <a:rPr lang="ja-JP" altLang="en-US" dirty="0" smtClean="0"/>
              <a:t>仕</a:t>
            </a:r>
            <a:r>
              <a:rPr kumimoji="1" lang="ja-JP" altLang="en-US" dirty="0" smtClean="0"/>
              <a:t>事は存在しています。</a:t>
            </a:r>
            <a:endParaRPr kumimoji="1" lang="en-US" altLang="ja-JP" dirty="0" smtClean="0"/>
          </a:p>
          <a:p>
            <a:pPr marL="0" indent="0">
              <a:buNone/>
            </a:pPr>
            <a:r>
              <a:rPr kumimoji="1" lang="ja-JP" altLang="en-US" dirty="0" smtClean="0"/>
              <a:t>何より大事なのは役に立とうという思いを</a:t>
            </a:r>
            <a:r>
              <a:rPr lang="ja-JP" altLang="en-US" dirty="0"/>
              <a:t>持</a:t>
            </a:r>
            <a:r>
              <a:rPr lang="ja-JP" altLang="en-US" dirty="0" smtClean="0"/>
              <a:t>ち</a:t>
            </a:r>
            <a:r>
              <a:rPr kumimoji="1" lang="ja-JP" altLang="en-US" dirty="0" smtClean="0"/>
              <a:t>仕事にはげむこと。</a:t>
            </a:r>
            <a:endParaRPr kumimoji="1" lang="en-US" altLang="ja-JP" dirty="0" smtClean="0"/>
          </a:p>
          <a:p>
            <a:pPr marL="0" indent="0">
              <a:buNone/>
            </a:pPr>
            <a:r>
              <a:rPr kumimoji="1" lang="ja-JP" altLang="en-US" dirty="0" smtClean="0"/>
              <a:t>それが最終的に大きな結果をもたらすことになります。</a:t>
            </a:r>
            <a:endParaRPr kumimoji="1" lang="en-US" altLang="ja-JP" dirty="0" smtClean="0"/>
          </a:p>
          <a:p>
            <a:pPr marL="0" indent="0">
              <a:buNone/>
            </a:pPr>
            <a:r>
              <a:rPr kumimoji="1" lang="ja-JP" altLang="en-US" dirty="0" smtClean="0"/>
              <a:t>結果を意識する前に、どうしたら役に立てるのか考えてください。</a:t>
            </a:r>
            <a:endParaRPr kumimoji="1" lang="en-US" altLang="ja-JP" dirty="0" smtClean="0"/>
          </a:p>
          <a:p>
            <a:pPr marL="0" indent="0">
              <a:buNone/>
            </a:pPr>
            <a:r>
              <a:rPr kumimoji="1" lang="ja-JP" altLang="en-US" dirty="0" smtClean="0"/>
              <a:t>本質をきちんと理解しそれを貫いていくことが役に立とうとすることの原点になります。</a:t>
            </a:r>
            <a:endParaRPr kumimoji="1" lang="ja-JP" altLang="en-US" dirty="0"/>
          </a:p>
        </p:txBody>
      </p:sp>
    </p:spTree>
    <p:extLst>
      <p:ext uri="{BB962C8B-B14F-4D97-AF65-F5344CB8AC3E}">
        <p14:creationId xmlns:p14="http://schemas.microsoft.com/office/powerpoint/2010/main" val="1442956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barn(inVertical)">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barn(inVertical)">
                                      <p:cBhvr>
                                        <p:cTn id="30" dur="500"/>
                                        <p:tgtEl>
                                          <p:spTgt spid="3">
                                            <p:txEl>
                                              <p:pRg st="3" end="3"/>
                                            </p:txEl>
                                          </p:spTgt>
                                        </p:tgtEl>
                                      </p:cBhvr>
                                    </p:animEffect>
                                  </p:childTnLst>
                                </p:cTn>
                              </p:par>
                              <p:par>
                                <p:cTn id="31" presetID="16" presetClass="entr" presetSubtype="21"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barn(inVertical)">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barn(inVertical)">
                                      <p:cBhvr>
                                        <p:cTn id="38" dur="500"/>
                                        <p:tgtEl>
                                          <p:spTgt spid="3">
                                            <p:txEl>
                                              <p:pRg st="5" end="5"/>
                                            </p:txEl>
                                          </p:spTgt>
                                        </p:tgtEl>
                                      </p:cBhvr>
                                    </p:animEffect>
                                  </p:childTnLst>
                                </p:cTn>
                              </p:par>
                              <p:par>
                                <p:cTn id="39" presetID="16" presetClass="entr" presetSubtype="21"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barn(inVertical)">
                                      <p:cBhvr>
                                        <p:cTn id="4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685330" y="1517905"/>
            <a:ext cx="7772870" cy="4273296"/>
          </a:xfrm>
        </p:spPr>
        <p:txBody>
          <a:bodyPr>
            <a:normAutofit fontScale="92500"/>
          </a:bodyPr>
          <a:lstStyle/>
          <a:p>
            <a:pPr marL="0" indent="0">
              <a:buNone/>
            </a:pPr>
            <a:r>
              <a:rPr kumimoji="1" lang="ja-JP" altLang="en-US" dirty="0" smtClean="0"/>
              <a:t>４、人間いくつになっても新たな道へ踏み出す時が来る。それまでの苦労や人生体験は、その時のための基本教育。</a:t>
            </a:r>
            <a:endParaRPr kumimoji="1" lang="en-US" altLang="ja-JP" dirty="0" smtClean="0"/>
          </a:p>
          <a:p>
            <a:pPr marL="0" indent="0">
              <a:buNone/>
            </a:pPr>
            <a:endParaRPr lang="en-US" altLang="ja-JP" dirty="0"/>
          </a:p>
          <a:p>
            <a:pPr marL="0" indent="0">
              <a:buNone/>
            </a:pPr>
            <a:r>
              <a:rPr kumimoji="1" lang="ja-JP" altLang="en-US" dirty="0" smtClean="0"/>
              <a:t>５、この世には</a:t>
            </a:r>
            <a:r>
              <a:rPr lang="ja-JP" altLang="en-US" dirty="0"/>
              <a:t>二種類</a:t>
            </a:r>
            <a:r>
              <a:rPr kumimoji="1" lang="ja-JP" altLang="en-US" dirty="0" smtClean="0"/>
              <a:t>の人間がいる。努力する人と、人の努力に頼る人。</a:t>
            </a:r>
            <a:endParaRPr kumimoji="1" lang="en-US" altLang="ja-JP" dirty="0" smtClean="0"/>
          </a:p>
          <a:p>
            <a:pPr marL="0" indent="0">
              <a:buNone/>
            </a:pPr>
            <a:endParaRPr lang="en-US" altLang="ja-JP" dirty="0"/>
          </a:p>
          <a:p>
            <a:pPr marL="0" indent="0">
              <a:buNone/>
            </a:pPr>
            <a:r>
              <a:rPr kumimoji="1" lang="ja-JP" altLang="en-US" dirty="0" smtClean="0"/>
              <a:t>６、やってみせ、言って聞かせて、させてみせ、褒めてやらねば人は</a:t>
            </a:r>
            <a:r>
              <a:rPr kumimoji="1" lang="ja-JP" altLang="en-US" dirty="0" err="1" smtClean="0"/>
              <a:t>動かじ</a:t>
            </a:r>
            <a:endParaRPr kumimoji="1" lang="en-US" altLang="ja-JP" dirty="0" smtClean="0"/>
          </a:p>
          <a:p>
            <a:pPr marL="0" indent="0">
              <a:buNone/>
            </a:pPr>
            <a:endParaRPr lang="en-US" altLang="ja-JP" dirty="0"/>
          </a:p>
          <a:p>
            <a:pPr marL="0" indent="0">
              <a:buNone/>
            </a:pPr>
            <a:r>
              <a:rPr kumimoji="1" lang="ja-JP" altLang="en-US" dirty="0" smtClean="0"/>
              <a:t>７、人生は、見たり、聞いたり、試したり、３つの知恵でまとまっているが、多くの人は見たり聞いたりで、一番重要な、試したりをほとんどしていない。</a:t>
            </a:r>
            <a:endParaRPr kumimoji="1" lang="en-US" altLang="ja-JP" dirty="0" smtClean="0"/>
          </a:p>
          <a:p>
            <a:pPr marL="0" indent="0">
              <a:buNone/>
            </a:pPr>
            <a:endParaRPr kumimoji="1" lang="ja-JP" altLang="en-US" dirty="0"/>
          </a:p>
        </p:txBody>
      </p:sp>
    </p:spTree>
    <p:extLst>
      <p:ext uri="{BB962C8B-B14F-4D97-AF65-F5344CB8AC3E}">
        <p14:creationId xmlns:p14="http://schemas.microsoft.com/office/powerpoint/2010/main" val="166337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685330" y="1399032"/>
            <a:ext cx="7772870" cy="5065775"/>
          </a:xfrm>
        </p:spPr>
        <p:txBody>
          <a:bodyPr>
            <a:normAutofit/>
          </a:bodyPr>
          <a:lstStyle/>
          <a:p>
            <a:pPr marL="0" indent="0">
              <a:buNone/>
            </a:pPr>
            <a:r>
              <a:rPr lang="ja-JP" altLang="en-US" dirty="0" smtClean="0"/>
              <a:t>８、</a:t>
            </a:r>
            <a:r>
              <a:rPr kumimoji="1" lang="ja-JP" altLang="en-US" dirty="0" smtClean="0"/>
              <a:t>男の修行</a:t>
            </a:r>
            <a:endParaRPr kumimoji="1" lang="en-US" altLang="ja-JP" dirty="0" smtClean="0"/>
          </a:p>
          <a:p>
            <a:pPr marL="0" indent="0">
              <a:buNone/>
            </a:pPr>
            <a:r>
              <a:rPr lang="ja-JP" altLang="en-US" dirty="0" smtClean="0"/>
              <a:t>苦しい</a:t>
            </a:r>
            <a:r>
              <a:rPr lang="ja-JP" altLang="en-US" dirty="0"/>
              <a:t>時</a:t>
            </a:r>
            <a:r>
              <a:rPr lang="ja-JP" altLang="en-US" dirty="0" smtClean="0"/>
              <a:t>もあるだろう。言いたいこともあるだろう。不満なこともあるだろう。腹の立つこともあるだろう。泣きたいときもあるだろう。これらをじっとこらえていくのが男の修行である。</a:t>
            </a:r>
            <a:endParaRPr lang="en-US" altLang="ja-JP" dirty="0" smtClean="0"/>
          </a:p>
          <a:p>
            <a:pPr marL="0" indent="0">
              <a:buNone/>
            </a:pPr>
            <a:endParaRPr kumimoji="1" lang="en-US" altLang="ja-JP" dirty="0"/>
          </a:p>
          <a:p>
            <a:pPr marL="0" indent="0">
              <a:buNone/>
            </a:pPr>
            <a:r>
              <a:rPr lang="ja-JP" altLang="en-US" dirty="0" smtClean="0"/>
              <a:t>９、相手の過ちを必要以上に追及した瞬間、不幸が始まります。</a:t>
            </a:r>
            <a:endParaRPr lang="en-US" altLang="ja-JP" dirty="0" smtClean="0"/>
          </a:p>
          <a:p>
            <a:pPr marL="0" indent="0">
              <a:buNone/>
            </a:pPr>
            <a:endParaRPr kumimoji="1" lang="en-US" altLang="ja-JP" dirty="0"/>
          </a:p>
          <a:p>
            <a:pPr marL="0" indent="0">
              <a:buNone/>
            </a:pPr>
            <a:r>
              <a:rPr lang="ja-JP" altLang="en-US" dirty="0" smtClean="0"/>
              <a:t>１０、</a:t>
            </a:r>
            <a:r>
              <a:rPr lang="ja-JP" altLang="en-US" dirty="0"/>
              <a:t>我々は、最初から苦しむ方向をとったから</a:t>
            </a:r>
            <a:r>
              <a:rPr lang="ja-JP" altLang="en-US" dirty="0" smtClean="0"/>
              <a:t>、あと</a:t>
            </a:r>
            <a:r>
              <a:rPr lang="ja-JP" altLang="en-US" dirty="0"/>
              <a:t>は楽になった</a:t>
            </a:r>
            <a:r>
              <a:rPr lang="ja-JP" altLang="en-US" dirty="0" smtClean="0"/>
              <a:t>。マネを</a:t>
            </a:r>
            <a:r>
              <a:rPr lang="ja-JP" altLang="en-US" dirty="0"/>
              <a:t>して楽をしたものは</a:t>
            </a:r>
            <a:r>
              <a:rPr lang="ja-JP" altLang="en-US" dirty="0" smtClean="0"/>
              <a:t>、その後</a:t>
            </a:r>
            <a:r>
              <a:rPr lang="ja-JP" altLang="en-US" dirty="0"/>
              <a:t>に苦しむことになる。</a:t>
            </a:r>
          </a:p>
          <a:p>
            <a:pPr marL="0" indent="0">
              <a:buNone/>
            </a:pPr>
            <a:endParaRPr kumimoji="1" lang="en-US" altLang="ja-JP" dirty="0" smtClean="0"/>
          </a:p>
          <a:p>
            <a:pPr marL="0" indent="0">
              <a:buNone/>
            </a:pPr>
            <a:r>
              <a:rPr lang="ja-JP" altLang="en-US" dirty="0" smtClean="0"/>
              <a:t>１１、</a:t>
            </a:r>
            <a:r>
              <a:rPr lang="ja-JP" altLang="en-US" dirty="0"/>
              <a:t>モチベーションとは</a:t>
            </a:r>
            <a:r>
              <a:rPr lang="ja-JP" altLang="en-US" dirty="0" smtClean="0"/>
              <a:t>、命令</a:t>
            </a:r>
            <a:r>
              <a:rPr lang="ja-JP" altLang="en-US" dirty="0"/>
              <a:t>や指示で生み出せないものである。</a:t>
            </a:r>
          </a:p>
          <a:p>
            <a:pPr marL="0" indent="0">
              <a:buNone/>
            </a:pPr>
            <a:endParaRPr kumimoji="1" lang="ja-JP" altLang="en-US" dirty="0"/>
          </a:p>
        </p:txBody>
      </p:sp>
    </p:spTree>
    <p:extLst>
      <p:ext uri="{BB962C8B-B14F-4D97-AF65-F5344CB8AC3E}">
        <p14:creationId xmlns:p14="http://schemas.microsoft.com/office/powerpoint/2010/main" val="1786467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arn(inVertical)">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barn(inVertical)">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barn(inVertical)">
                                      <p:cBhvr>
                                        <p:cTn id="2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685330" y="1389889"/>
            <a:ext cx="7772870" cy="4401312"/>
          </a:xfrm>
        </p:spPr>
        <p:txBody>
          <a:bodyPr/>
          <a:lstStyle/>
          <a:p>
            <a:pPr marL="0" indent="0">
              <a:buNone/>
            </a:pPr>
            <a:r>
              <a:rPr kumimoji="1" lang="ja-JP" altLang="en-US" dirty="0" smtClean="0"/>
              <a:t>１２、</a:t>
            </a:r>
            <a:r>
              <a:rPr lang="ja-JP" altLang="en-US" dirty="0"/>
              <a:t>まともではない人間の相手をまともにすることは</a:t>
            </a:r>
            <a:r>
              <a:rPr lang="ja-JP" altLang="en-US" dirty="0" smtClean="0"/>
              <a:t>ない</a:t>
            </a:r>
            <a:endParaRPr lang="en-US" altLang="ja-JP" dirty="0" smtClean="0"/>
          </a:p>
          <a:p>
            <a:pPr marL="0" indent="0">
              <a:buNone/>
            </a:pPr>
            <a:endParaRPr kumimoji="1" lang="en-US" altLang="ja-JP" dirty="0"/>
          </a:p>
          <a:p>
            <a:pPr marL="0" indent="0">
              <a:buNone/>
            </a:pPr>
            <a:r>
              <a:rPr lang="ja-JP" altLang="en-US" dirty="0"/>
              <a:t>１３、精神的に向上心のないものは馬鹿</a:t>
            </a:r>
            <a:r>
              <a:rPr lang="ja-JP" altLang="en-US" dirty="0" smtClean="0"/>
              <a:t>だ</a:t>
            </a:r>
            <a:endParaRPr lang="en-US" altLang="ja-JP" dirty="0" smtClean="0"/>
          </a:p>
          <a:p>
            <a:pPr marL="0" indent="0">
              <a:buNone/>
            </a:pPr>
            <a:endParaRPr kumimoji="1" lang="en-US" altLang="ja-JP" dirty="0"/>
          </a:p>
          <a:p>
            <a:pPr marL="0" indent="0">
              <a:buNone/>
            </a:pPr>
            <a:r>
              <a:rPr lang="ja-JP" altLang="en-US" dirty="0" smtClean="0"/>
              <a:t>１４、出世とは、世に出る　と書く。会社に評価してもらうためではなくどこに行っても通用する自分になるために頑張ること。</a:t>
            </a:r>
            <a:endParaRPr lang="en-US" altLang="ja-JP" dirty="0" smtClean="0"/>
          </a:p>
          <a:p>
            <a:pPr marL="0" indent="0">
              <a:buNone/>
            </a:pPr>
            <a:endParaRPr kumimoji="1" lang="en-US" altLang="ja-JP" dirty="0"/>
          </a:p>
          <a:p>
            <a:pPr marL="0" indent="0">
              <a:buNone/>
            </a:pPr>
            <a:r>
              <a:rPr lang="ja-JP" altLang="en-US" dirty="0" smtClean="0"/>
              <a:t>１５、</a:t>
            </a:r>
            <a:r>
              <a:rPr lang="ja-JP" altLang="en-US" dirty="0"/>
              <a:t>素直</a:t>
            </a:r>
            <a:r>
              <a:rPr lang="ja-JP" altLang="en-US" dirty="0" smtClean="0"/>
              <a:t>な心、熱意、努力といった言葉は誰も気に留めない。しかし、そう</a:t>
            </a:r>
            <a:r>
              <a:rPr lang="ja-JP" altLang="en-US" dirty="0"/>
              <a:t>言</a:t>
            </a:r>
            <a:r>
              <a:rPr lang="ja-JP" altLang="en-US" dirty="0" smtClean="0"/>
              <a:t>う単純な原理こそ人生を決めるポイントなのだ。</a:t>
            </a:r>
            <a:endParaRPr kumimoji="1" lang="ja-JP" altLang="en-US" dirty="0"/>
          </a:p>
        </p:txBody>
      </p:sp>
    </p:spTree>
    <p:extLst>
      <p:ext uri="{BB962C8B-B14F-4D97-AF65-F5344CB8AC3E}">
        <p14:creationId xmlns:p14="http://schemas.microsoft.com/office/powerpoint/2010/main" val="1663503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667042" y="1379541"/>
            <a:ext cx="7772870" cy="5130987"/>
          </a:xfrm>
        </p:spPr>
        <p:txBody>
          <a:bodyPr>
            <a:normAutofit lnSpcReduction="10000"/>
          </a:bodyPr>
          <a:lstStyle/>
          <a:p>
            <a:pPr marL="0" indent="0">
              <a:buNone/>
            </a:pPr>
            <a:r>
              <a:rPr kumimoji="1" lang="ja-JP" altLang="en-US" dirty="0" smtClean="0"/>
              <a:t>１６、人間はそれぞれものさしがある。相手のものさしに合わせて十分考えないと失敗するぞ。</a:t>
            </a:r>
            <a:endParaRPr kumimoji="1" lang="en-US" altLang="ja-JP" dirty="0" smtClean="0"/>
          </a:p>
          <a:p>
            <a:pPr marL="0" indent="0">
              <a:buNone/>
            </a:pPr>
            <a:endParaRPr lang="en-US" altLang="ja-JP" dirty="0"/>
          </a:p>
          <a:p>
            <a:pPr marL="0" indent="0">
              <a:buNone/>
            </a:pPr>
            <a:r>
              <a:rPr kumimoji="1" lang="ja-JP" altLang="en-US" dirty="0" smtClean="0"/>
              <a:t>１７、優れた指導者は人間を好き嫌いしない、能力を見分けて適材適所に配置する。肝心なのは大事を任せれる人（右腕）をみつけることだ。</a:t>
            </a:r>
            <a:endParaRPr kumimoji="1" lang="en-US" altLang="ja-JP" dirty="0" smtClean="0"/>
          </a:p>
          <a:p>
            <a:pPr marL="0" indent="0">
              <a:buNone/>
            </a:pPr>
            <a:endParaRPr lang="en-US" altLang="ja-JP" dirty="0"/>
          </a:p>
          <a:p>
            <a:pPr marL="0" indent="0">
              <a:buNone/>
            </a:pPr>
            <a:r>
              <a:rPr kumimoji="1" lang="ja-JP" altLang="en-US" dirty="0" smtClean="0"/>
              <a:t>１８、必ず返事は出せ。たとえ結果が相手の思うような結果でなかったとしても聞いてくれたんだとなる。これが大切なことだ。</a:t>
            </a:r>
            <a:endParaRPr kumimoji="1" lang="en-US" altLang="ja-JP" dirty="0" smtClean="0"/>
          </a:p>
          <a:p>
            <a:pPr marL="0" indent="0">
              <a:buNone/>
            </a:pPr>
            <a:endParaRPr lang="en-US" altLang="ja-JP" dirty="0"/>
          </a:p>
          <a:p>
            <a:pPr marL="0" indent="0">
              <a:buNone/>
            </a:pPr>
            <a:r>
              <a:rPr kumimoji="1" lang="ja-JP" altLang="en-US" dirty="0" smtClean="0"/>
              <a:t>１９どんなところの部署に行っても苦労はするものだ。大きい部署では大きいように、小さい部署では小さいように、同じ苦労をするのであればやりがいのある苦労をしなさい。</a:t>
            </a:r>
            <a:endParaRPr kumimoji="1" lang="ja-JP" altLang="en-US" dirty="0"/>
          </a:p>
        </p:txBody>
      </p:sp>
    </p:spTree>
    <p:extLst>
      <p:ext uri="{BB962C8B-B14F-4D97-AF65-F5344CB8AC3E}">
        <p14:creationId xmlns:p14="http://schemas.microsoft.com/office/powerpoint/2010/main" val="241654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685330" y="1435608"/>
            <a:ext cx="7772870" cy="4983479"/>
          </a:xfrm>
        </p:spPr>
        <p:txBody>
          <a:bodyPr>
            <a:normAutofit lnSpcReduction="10000"/>
          </a:bodyPr>
          <a:lstStyle/>
          <a:p>
            <a:pPr marL="0" indent="0">
              <a:buNone/>
            </a:pPr>
            <a:r>
              <a:rPr kumimoji="1" lang="ja-JP" altLang="en-US" dirty="0" smtClean="0"/>
              <a:t>２０、失敗は嫌というほどしたほうがいい。バカでない限り骨身に沁みる。判断力、分別ができてくる。これが成長のあかしだ。</a:t>
            </a:r>
            <a:endParaRPr kumimoji="1" lang="en-US" altLang="ja-JP" dirty="0" smtClean="0"/>
          </a:p>
          <a:p>
            <a:pPr marL="0" indent="0">
              <a:buNone/>
            </a:pPr>
            <a:endParaRPr lang="en-US" altLang="ja-JP" dirty="0"/>
          </a:p>
          <a:p>
            <a:pPr marL="0" indent="0">
              <a:buNone/>
            </a:pPr>
            <a:r>
              <a:rPr kumimoji="1" lang="ja-JP" altLang="en-US" dirty="0" smtClean="0"/>
              <a:t>２１、一番大事なのは何よりも人との接し方だ。それは戦略や戦術と違う。人間は年に関係なく好きな人は好きなんだ。</a:t>
            </a:r>
            <a:endParaRPr kumimoji="1" lang="en-US" altLang="ja-JP" dirty="0" smtClean="0"/>
          </a:p>
          <a:p>
            <a:pPr marL="0" indent="0">
              <a:buNone/>
            </a:pPr>
            <a:endParaRPr lang="en-US" altLang="ja-JP" dirty="0"/>
          </a:p>
          <a:p>
            <a:pPr marL="0" indent="0">
              <a:buNone/>
            </a:pPr>
            <a:r>
              <a:rPr kumimoji="1" lang="ja-JP" altLang="en-US" dirty="0" smtClean="0"/>
              <a:t>２２、人間だれしも、若いときはえらくなりたいと思うものだ。しかし、そう簡単ではない。経験も、知識も、素養もなくてしゃべってばかりいるのは誰も相手にしなくなる。</a:t>
            </a:r>
            <a:endParaRPr kumimoji="1" lang="en-US" altLang="ja-JP" dirty="0" smtClean="0"/>
          </a:p>
          <a:p>
            <a:pPr marL="0" indent="0">
              <a:buNone/>
            </a:pPr>
            <a:endParaRPr lang="en-US" altLang="ja-JP" dirty="0"/>
          </a:p>
          <a:p>
            <a:pPr marL="0" indent="0">
              <a:buNone/>
            </a:pPr>
            <a:r>
              <a:rPr kumimoji="1" lang="ja-JP" altLang="en-US" dirty="0" smtClean="0"/>
              <a:t>２３、人の悪口を言ったり自分が過去に犯した過ちを反省せず、自分がすべて正しいとする考え方は組織の中でも外でも通用しない。</a:t>
            </a:r>
            <a:endParaRPr kumimoji="1" lang="ja-JP" altLang="en-US" dirty="0"/>
          </a:p>
        </p:txBody>
      </p:sp>
    </p:spTree>
    <p:extLst>
      <p:ext uri="{BB962C8B-B14F-4D97-AF65-F5344CB8AC3E}">
        <p14:creationId xmlns:p14="http://schemas.microsoft.com/office/powerpoint/2010/main" val="3627291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703618" y="1508761"/>
            <a:ext cx="7772870" cy="4572000"/>
          </a:xfrm>
        </p:spPr>
        <p:txBody>
          <a:bodyPr/>
          <a:lstStyle/>
          <a:p>
            <a:pPr marL="0" indent="0">
              <a:buNone/>
            </a:pPr>
            <a:r>
              <a:rPr kumimoji="1" lang="ja-JP" altLang="en-US" dirty="0" smtClean="0"/>
              <a:t>２４、</a:t>
            </a:r>
            <a:r>
              <a:rPr lang="ja-JP" altLang="en-US" dirty="0"/>
              <a:t>成功者になろうとするのではなく、価値のある人間になろうと</a:t>
            </a:r>
            <a:r>
              <a:rPr lang="ja-JP" altLang="en-US" dirty="0" smtClean="0"/>
              <a:t>しなさい。</a:t>
            </a:r>
            <a:endParaRPr lang="en-US" altLang="ja-JP" dirty="0" smtClean="0"/>
          </a:p>
          <a:p>
            <a:pPr marL="0" indent="0">
              <a:buNone/>
            </a:pPr>
            <a:endParaRPr kumimoji="1" lang="en-US" altLang="ja-JP" dirty="0"/>
          </a:p>
          <a:p>
            <a:pPr marL="0" indent="0">
              <a:buNone/>
            </a:pPr>
            <a:r>
              <a:rPr lang="ja-JP" altLang="en-US" dirty="0"/>
              <a:t>２５、人間は、苦しめられ打ち負かされるとき、なにかを学ぶチャンスを得る</a:t>
            </a:r>
            <a:r>
              <a:rPr lang="ja-JP" altLang="en-US" dirty="0" smtClean="0"/>
              <a:t>。才覚</a:t>
            </a:r>
            <a:r>
              <a:rPr lang="ja-JP" altLang="en-US" dirty="0"/>
              <a:t>を発揮すること。勇気をもつこと。事実をつかむこと。無知を知ること、節度や、生きるための本当の技術を獲得することなどを</a:t>
            </a:r>
            <a:r>
              <a:rPr lang="ja-JP" altLang="en-US" dirty="0" smtClean="0"/>
              <a:t>。</a:t>
            </a:r>
            <a:endParaRPr lang="en-US" altLang="ja-JP" dirty="0" smtClean="0"/>
          </a:p>
          <a:p>
            <a:pPr marL="0" indent="0">
              <a:buNone/>
            </a:pPr>
            <a:endParaRPr kumimoji="1" lang="en-US" altLang="ja-JP" dirty="0"/>
          </a:p>
          <a:p>
            <a:pPr marL="0" indent="0">
              <a:buNone/>
            </a:pPr>
            <a:r>
              <a:rPr lang="ja-JP" altLang="en-US" dirty="0"/>
              <a:t>２６、どうしようもない劣悪な環境？最大で最悪の不運</a:t>
            </a:r>
            <a:r>
              <a:rPr lang="ja-JP" altLang="en-US" dirty="0" smtClean="0"/>
              <a:t>？そいつ</a:t>
            </a:r>
            <a:r>
              <a:rPr lang="ja-JP" altLang="en-US" dirty="0"/>
              <a:t>は実に素晴らしい</a:t>
            </a:r>
            <a:r>
              <a:rPr lang="ja-JP" altLang="en-US" dirty="0" smtClean="0"/>
              <a:t>！それ</a:t>
            </a:r>
            <a:r>
              <a:rPr lang="ja-JP" altLang="en-US" dirty="0"/>
              <a:t>こそ、君が成功するために与えられた最高の贈り物だ</a:t>
            </a:r>
            <a:r>
              <a:rPr lang="ja-JP" altLang="en-US" dirty="0" smtClean="0"/>
              <a:t>。</a:t>
            </a:r>
            <a:endParaRPr lang="en-US" altLang="ja-JP" dirty="0" smtClean="0"/>
          </a:p>
          <a:p>
            <a:pPr marL="0" indent="0">
              <a:buNone/>
            </a:pPr>
            <a:endParaRPr kumimoji="1" lang="en-US" altLang="ja-JP" dirty="0"/>
          </a:p>
          <a:p>
            <a:pPr marL="0" indent="0">
              <a:buNone/>
            </a:pPr>
            <a:endParaRPr kumimoji="1" lang="ja-JP" altLang="en-US" dirty="0"/>
          </a:p>
        </p:txBody>
      </p:sp>
    </p:spTree>
    <p:extLst>
      <p:ext uri="{BB962C8B-B14F-4D97-AF65-F5344CB8AC3E}">
        <p14:creationId xmlns:p14="http://schemas.microsoft.com/office/powerpoint/2010/main" val="3082867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685330" y="1362457"/>
            <a:ext cx="7772870" cy="5010912"/>
          </a:xfrm>
        </p:spPr>
        <p:txBody>
          <a:bodyPr/>
          <a:lstStyle/>
          <a:p>
            <a:pPr marL="0" indent="0">
              <a:buNone/>
            </a:pPr>
            <a:r>
              <a:rPr kumimoji="1" lang="ja-JP" altLang="en-US" sz="2800" dirty="0" smtClean="0"/>
              <a:t>・仕事の本質を見抜く。</a:t>
            </a:r>
            <a:endParaRPr kumimoji="1" lang="en-US" altLang="ja-JP" sz="2800" dirty="0" smtClean="0"/>
          </a:p>
          <a:p>
            <a:pPr marL="0" indent="0">
              <a:buNone/>
            </a:pPr>
            <a:endParaRPr lang="en-US" altLang="ja-JP" dirty="0"/>
          </a:p>
          <a:p>
            <a:pPr marL="0" indent="0">
              <a:buNone/>
            </a:pPr>
            <a:r>
              <a:rPr kumimoji="1" lang="ja-JP" altLang="en-US" dirty="0" smtClean="0"/>
              <a:t>仕事をしていく中で、それぞれの場面で今、必要なことは何か、大切なことは何かを考えてこそ仕事はうまくいきます。</a:t>
            </a:r>
            <a:endParaRPr kumimoji="1" lang="en-US" altLang="ja-JP" dirty="0" smtClean="0"/>
          </a:p>
          <a:p>
            <a:pPr marL="0" indent="0">
              <a:buNone/>
            </a:pPr>
            <a:r>
              <a:rPr kumimoji="1" lang="ja-JP" altLang="en-US" dirty="0" smtClean="0"/>
              <a:t>うまくいく人は、ただ漠然と仕事をしていないのです。</a:t>
            </a:r>
            <a:endParaRPr kumimoji="1" lang="en-US" altLang="ja-JP" dirty="0" smtClean="0"/>
          </a:p>
          <a:p>
            <a:pPr marL="0" indent="0">
              <a:buNone/>
            </a:pPr>
            <a:r>
              <a:rPr kumimoji="1" lang="ja-JP" altLang="en-US" dirty="0" smtClean="0"/>
              <a:t>その時において、その仕事の意味を考えて動く。</a:t>
            </a:r>
            <a:endParaRPr kumimoji="1" lang="en-US" altLang="ja-JP" dirty="0" smtClean="0"/>
          </a:p>
          <a:p>
            <a:pPr marL="0" indent="0">
              <a:buNone/>
            </a:pPr>
            <a:r>
              <a:rPr kumimoji="1" lang="ja-JP" altLang="en-US" dirty="0" smtClean="0"/>
              <a:t>今、何を求められているのか。という本質を頭に入れてから行動する。だから、うまく、いい仕事ができて信頼を得ることができるのです。</a:t>
            </a:r>
            <a:endParaRPr kumimoji="1" lang="ja-JP" altLang="en-US" dirty="0"/>
          </a:p>
        </p:txBody>
      </p:sp>
    </p:spTree>
    <p:extLst>
      <p:ext uri="{BB962C8B-B14F-4D97-AF65-F5344CB8AC3E}">
        <p14:creationId xmlns:p14="http://schemas.microsoft.com/office/powerpoint/2010/main" val="3457460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barn(inVertical)">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barn(inVertical)">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barn(inVertical)">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barn(inVertical)">
                                      <p:cBhvr>
                                        <p:cTn id="4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630466" y="1644717"/>
            <a:ext cx="7772870" cy="4591491"/>
          </a:xfrm>
        </p:spPr>
        <p:txBody>
          <a:bodyPr/>
          <a:lstStyle/>
          <a:p>
            <a:r>
              <a:rPr kumimoji="1" lang="ja-JP" altLang="en-US" sz="2800" dirty="0" smtClean="0"/>
              <a:t>小さな仕事を大事にする</a:t>
            </a:r>
            <a:r>
              <a:rPr kumimoji="1" lang="ja-JP" altLang="en-US" dirty="0" smtClean="0"/>
              <a:t>。</a:t>
            </a:r>
            <a:endParaRPr kumimoji="1" lang="en-US" altLang="ja-JP" dirty="0" smtClean="0"/>
          </a:p>
          <a:p>
            <a:pPr marL="0" indent="0">
              <a:buNone/>
            </a:pPr>
            <a:endParaRPr lang="en-US" altLang="ja-JP" dirty="0" smtClean="0"/>
          </a:p>
          <a:p>
            <a:pPr marL="0" indent="0">
              <a:buNone/>
            </a:pPr>
            <a:r>
              <a:rPr lang="ja-JP" altLang="en-US" dirty="0" smtClean="0"/>
              <a:t>大きな</a:t>
            </a:r>
            <a:r>
              <a:rPr lang="ja-JP" altLang="en-US" dirty="0"/>
              <a:t>仕事</a:t>
            </a:r>
            <a:r>
              <a:rPr lang="ja-JP" altLang="en-US" dirty="0" smtClean="0"/>
              <a:t>は小さな仕事から成り立っています。小さな仕事を理解していなければ大きな仕事はできません。</a:t>
            </a:r>
            <a:endParaRPr lang="en-US" altLang="ja-JP" dirty="0" smtClean="0"/>
          </a:p>
          <a:p>
            <a:pPr marL="0" indent="0">
              <a:buNone/>
            </a:pPr>
            <a:endParaRPr lang="en-US" altLang="ja-JP" dirty="0" smtClean="0"/>
          </a:p>
          <a:p>
            <a:pPr marL="0" indent="0">
              <a:buNone/>
            </a:pPr>
            <a:r>
              <a:rPr lang="ja-JP" altLang="en-US" dirty="0" smtClean="0"/>
              <a:t>小さな仕事を部下に押し付けバカにしていると大きな仕事で泣きをみることになる。だから、小さな仕事（雑用を含む）が出来ているかどうかを養う目が必要であり、他人はそういったところをよく見ています。</a:t>
            </a:r>
            <a:endParaRPr lang="en-US" altLang="ja-JP" dirty="0"/>
          </a:p>
        </p:txBody>
      </p:sp>
    </p:spTree>
    <p:extLst>
      <p:ext uri="{BB962C8B-B14F-4D97-AF65-F5344CB8AC3E}">
        <p14:creationId xmlns:p14="http://schemas.microsoft.com/office/powerpoint/2010/main" val="3419117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barn(inVertical)">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barn(inVertical)">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685330" y="1177588"/>
            <a:ext cx="7772870" cy="4956047"/>
          </a:xfrm>
        </p:spPr>
        <p:txBody>
          <a:bodyPr/>
          <a:lstStyle/>
          <a:p>
            <a:pPr marL="0" indent="0">
              <a:buNone/>
            </a:pPr>
            <a:r>
              <a:rPr kumimoji="1" lang="ja-JP" altLang="en-US" sz="2800" dirty="0" smtClean="0"/>
              <a:t>・できると思うところから始める。</a:t>
            </a:r>
            <a:endParaRPr kumimoji="1" lang="en-US" altLang="ja-JP" sz="2800" dirty="0" smtClean="0"/>
          </a:p>
          <a:p>
            <a:pPr marL="0" indent="0">
              <a:buNone/>
            </a:pPr>
            <a:endParaRPr lang="en-US" altLang="ja-JP" dirty="0"/>
          </a:p>
          <a:p>
            <a:pPr marL="0" indent="0">
              <a:buNone/>
            </a:pPr>
            <a:r>
              <a:rPr kumimoji="1" lang="ja-JP" altLang="en-US" dirty="0" smtClean="0"/>
              <a:t>やったことがない仕事は誰もが出来ない。もっとも扱いにくい人間はどんな人でしょうか。決まって飛び出してくるのがネガティブな反応から、入ってくる人間ではないでしょうか。</a:t>
            </a:r>
            <a:endParaRPr kumimoji="1" lang="en-US" altLang="ja-JP" dirty="0" smtClean="0"/>
          </a:p>
          <a:p>
            <a:pPr marL="0" indent="0">
              <a:buNone/>
            </a:pPr>
            <a:endParaRPr kumimoji="1" lang="en-US" altLang="ja-JP" dirty="0" smtClean="0"/>
          </a:p>
          <a:p>
            <a:pPr marL="0" indent="0">
              <a:buNone/>
            </a:pPr>
            <a:r>
              <a:rPr lang="ja-JP" altLang="en-US" dirty="0" smtClean="0"/>
              <a:t>そんな、人にならないようにいろんなことにチャレンジし興味を持つことが大事です。チャレンジした分失敗もあるが間違いなく成長を勝ち取ることができるはずです。</a:t>
            </a:r>
            <a:endParaRPr kumimoji="1" lang="ja-JP" altLang="en-US" dirty="0"/>
          </a:p>
        </p:txBody>
      </p:sp>
    </p:spTree>
    <p:extLst>
      <p:ext uri="{BB962C8B-B14F-4D97-AF65-F5344CB8AC3E}">
        <p14:creationId xmlns:p14="http://schemas.microsoft.com/office/powerpoint/2010/main" val="2014646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barn(inVertical)">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barn(inVertical)">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しずく">
  <a:themeElements>
    <a:clrScheme name="しずく">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しずく">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しずく">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しずく</Template>
  <TotalTime>2284</TotalTime>
  <Words>7300</Words>
  <Application>Microsoft Office PowerPoint</Application>
  <PresentationFormat>画面に合わせる (4:3)</PresentationFormat>
  <Paragraphs>537</Paragraphs>
  <Slides>65</Slides>
  <Notes>64</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65</vt:i4>
      </vt:variant>
    </vt:vector>
  </HeadingPairs>
  <TitlesOfParts>
    <vt:vector size="70" baseType="lpstr">
      <vt:lpstr>ＭＳ Ｐゴシック</vt:lpstr>
      <vt:lpstr>Tw Cen MT</vt:lpstr>
      <vt:lpstr>Arial</vt:lpstr>
      <vt:lpstr>Calibri</vt:lpstr>
      <vt:lpstr>しずく</vt:lpstr>
      <vt:lpstr>より良い職場環境を目指すための心得</vt:lpstr>
      <vt:lpstr>１．うまくいく人の仕事の基本  ２．うまくいく人の仕事の方法  ３．うまくいく人の習慣  ４．アホと戦うのは人生の無駄  ５．戦略的コミュニケーション  ６．偉人の名言集   </vt:lpstr>
      <vt:lpstr>１．うまくいく人の仕事の基本</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２．うまくいく人の仕事の方法</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３．うまくいく人の習慣</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４．アホと戦うのは人生の無駄 </vt:lpstr>
      <vt:lpstr>PowerPoint プレゼンテーション</vt:lpstr>
      <vt:lpstr>正論クレーマー</vt:lpstr>
      <vt:lpstr>PowerPoint プレゼンテーション</vt:lpstr>
      <vt:lpstr>PowerPoint プレゼンテーション</vt:lpstr>
      <vt:lpstr>PowerPoint プレゼンテーション</vt:lpstr>
      <vt:lpstr>PowerPoint プレゼンテーション</vt:lpstr>
      <vt:lpstr>５．戦略的コミュニケーション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６．偉人の名言集</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paburika612</dc:creator>
  <cp:lastModifiedBy>paburika612</cp:lastModifiedBy>
  <cp:revision>168</cp:revision>
  <dcterms:created xsi:type="dcterms:W3CDTF">2016-01-29T02:23:34Z</dcterms:created>
  <dcterms:modified xsi:type="dcterms:W3CDTF">2019-06-25T13:14:46Z</dcterms:modified>
</cp:coreProperties>
</file>